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72" r:id="rId3"/>
  </p:sldMasterIdLst>
  <p:notesMasterIdLst>
    <p:notesMasterId r:id="rId61"/>
  </p:notesMasterIdLst>
  <p:sldIdLst>
    <p:sldId id="963" r:id="rId4"/>
    <p:sldId id="941" r:id="rId5"/>
    <p:sldId id="944" r:id="rId6"/>
    <p:sldId id="276" r:id="rId7"/>
    <p:sldId id="277" r:id="rId8"/>
    <p:sldId id="304" r:id="rId9"/>
    <p:sldId id="278" r:id="rId10"/>
    <p:sldId id="279" r:id="rId11"/>
    <p:sldId id="955" r:id="rId12"/>
    <p:sldId id="282" r:id="rId13"/>
    <p:sldId id="281" r:id="rId14"/>
    <p:sldId id="961" r:id="rId15"/>
    <p:sldId id="283" r:id="rId16"/>
    <p:sldId id="964" r:id="rId17"/>
    <p:sldId id="285" r:id="rId18"/>
    <p:sldId id="286" r:id="rId19"/>
    <p:sldId id="962" r:id="rId20"/>
    <p:sldId id="287" r:id="rId21"/>
    <p:sldId id="290" r:id="rId22"/>
    <p:sldId id="949" r:id="rId23"/>
    <p:sldId id="291" r:id="rId24"/>
    <p:sldId id="945" r:id="rId25"/>
    <p:sldId id="947" r:id="rId26"/>
    <p:sldId id="948" r:id="rId27"/>
    <p:sldId id="946" r:id="rId28"/>
    <p:sldId id="950" r:id="rId29"/>
    <p:sldId id="910" r:id="rId30"/>
    <p:sldId id="912" r:id="rId31"/>
    <p:sldId id="913" r:id="rId32"/>
    <p:sldId id="914" r:id="rId33"/>
    <p:sldId id="292" r:id="rId34"/>
    <p:sldId id="293" r:id="rId35"/>
    <p:sldId id="951" r:id="rId36"/>
    <p:sldId id="952" r:id="rId37"/>
    <p:sldId id="294" r:id="rId38"/>
    <p:sldId id="295" r:id="rId39"/>
    <p:sldId id="953" r:id="rId40"/>
    <p:sldId id="954" r:id="rId41"/>
    <p:sldId id="296" r:id="rId42"/>
    <p:sldId id="297" r:id="rId43"/>
    <p:sldId id="965" r:id="rId44"/>
    <p:sldId id="300" r:id="rId45"/>
    <p:sldId id="301" r:id="rId46"/>
    <p:sldId id="306" r:id="rId47"/>
    <p:sldId id="307" r:id="rId48"/>
    <p:sldId id="302" r:id="rId49"/>
    <p:sldId id="305" r:id="rId50"/>
    <p:sldId id="288" r:id="rId51"/>
    <p:sldId id="960" r:id="rId52"/>
    <p:sldId id="310" r:id="rId53"/>
    <p:sldId id="957" r:id="rId54"/>
    <p:sldId id="958" r:id="rId55"/>
    <p:sldId id="959" r:id="rId56"/>
    <p:sldId id="311" r:id="rId57"/>
    <p:sldId id="312" r:id="rId58"/>
    <p:sldId id="956" r:id="rId59"/>
    <p:sldId id="31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ill, Deborah" initials="MD" lastIdx="4" clrIdx="0">
    <p:extLst>
      <p:ext uri="{19B8F6BF-5375-455C-9EA6-DF929625EA0E}">
        <p15:presenceInfo xmlns:p15="http://schemas.microsoft.com/office/powerpoint/2012/main" userId="S::dmcgill@ad.unc.edu::a0cc9060-c0e4-4a98-930d-2082d949b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268"/>
    <a:srgbClr val="E66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72" autoAdjust="0"/>
  </p:normalViewPr>
  <p:slideViewPr>
    <p:cSldViewPr>
      <p:cViewPr varScale="1">
        <p:scale>
          <a:sx n="60" d="100"/>
          <a:sy n="60" d="100"/>
        </p:scale>
        <p:origin x="1638" y="66"/>
      </p:cViewPr>
      <p:guideLst>
        <p:guide orient="horz" pos="2160"/>
        <p:guide pos="2880"/>
      </p:guideLst>
    </p:cSldViewPr>
  </p:slideViewPr>
  <p:notesTextViewPr>
    <p:cViewPr>
      <p:scale>
        <a:sx n="100" d="100"/>
        <a:sy n="100" d="100"/>
      </p:scale>
      <p:origin x="0" y="0"/>
    </p:cViewPr>
  </p:notesTextViewPr>
  <p:notesViewPr>
    <p:cSldViewPr>
      <p:cViewPr>
        <p:scale>
          <a:sx n="89" d="100"/>
          <a:sy n="89" d="100"/>
        </p:scale>
        <p:origin x="2082" y="-151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DE214-82FA-4E4B-BE3B-30BC60ECE6A9}" type="datetimeFigureOut">
              <a:rPr lang="en-US" smtClean="0"/>
              <a:pPr/>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EBB8E-D19A-41CC-A64B-7B655252FB9C}" type="slidenum">
              <a:rPr lang="en-US" smtClean="0"/>
              <a:pPr/>
              <a:t>‹#›</a:t>
            </a:fld>
            <a:endParaRPr lang="en-US"/>
          </a:p>
        </p:txBody>
      </p:sp>
    </p:spTree>
    <p:extLst>
      <p:ext uri="{BB962C8B-B14F-4D97-AF65-F5344CB8AC3E}">
        <p14:creationId xmlns:p14="http://schemas.microsoft.com/office/powerpoint/2010/main" val="234427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asureevaluation.org/resources/tools/hiv-aids/pla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xfrm>
            <a:off x="1157288" y="688975"/>
            <a:ext cx="4686300" cy="3514725"/>
          </a:xfrm>
          <a:ln/>
        </p:spPr>
      </p:sp>
      <p:sp>
        <p:nvSpPr>
          <p:cNvPr id="1179651" name="Rectangle 3"/>
          <p:cNvSpPr>
            <a:spLocks noGrp="1" noChangeArrowheads="1"/>
          </p:cNvSpPr>
          <p:nvPr>
            <p:ph type="body" idx="1"/>
          </p:nvPr>
        </p:nvSpPr>
        <p:spPr>
          <a:xfrm>
            <a:off x="912879" y="4432005"/>
            <a:ext cx="5175100" cy="4203092"/>
          </a:xfrm>
        </p:spPr>
        <p:txBody>
          <a:bodyPr/>
          <a:lstStyle/>
          <a:p>
            <a:pPr lvl="1"/>
            <a:r>
              <a:rPr lang="en-US" dirty="0"/>
              <a:t>We have already gone over the first level of PLACE field work, identifying venues through community informant interviews. Now, we will talk about Level 2: visiting the venues to interview someone who knows about the place and mapping the venues</a:t>
            </a:r>
          </a:p>
          <a:p>
            <a:pPr lvl="1"/>
            <a:endParaRPr lang="en-US" dirty="0"/>
          </a:p>
        </p:txBody>
      </p:sp>
    </p:spTree>
    <p:extLst>
      <p:ext uri="{BB962C8B-B14F-4D97-AF65-F5344CB8AC3E}">
        <p14:creationId xmlns:p14="http://schemas.microsoft.com/office/powerpoint/2010/main" val="319314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Replace the Steps of Interviewer Instructions on this slide with the version adapted for use in this application of PLACE.</a:t>
            </a:r>
          </a:p>
          <a:p>
            <a:endParaRPr lang="en-US" dirty="0"/>
          </a:p>
          <a:p>
            <a:r>
              <a:rPr lang="en-US" dirty="0"/>
              <a:t>These steps are similar to those used for community informant interviews, in that you first identify a potential respondent, introduce yourself and describe the interview, offer a fact sheet, ask if the person will participate, and confirm that the person is at least 18 years old; then conduct the interview. The additional portion for Form B is looking around the venue after the interview, making observations as requested in the form, and, then, mapping the venue.</a:t>
            </a:r>
          </a:p>
          <a:p>
            <a:endParaRPr lang="en-US" dirty="0"/>
          </a:p>
          <a:p>
            <a:r>
              <a:rPr lang="en-US" dirty="0"/>
              <a:t>We will go over all of this in more detail and you will be given a copy of these instructions to carry with you. Remember that you will visit venues in pairs.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12</a:t>
            </a:fld>
            <a:endParaRPr lang="en-US"/>
          </a:p>
        </p:txBody>
      </p:sp>
    </p:spTree>
    <p:extLst>
      <p:ext uri="{BB962C8B-B14F-4D97-AF65-F5344CB8AC3E}">
        <p14:creationId xmlns:p14="http://schemas.microsoft.com/office/powerpoint/2010/main" val="378999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Give one Form B, one fact sheet, and one set of interviewer instructions to each interviewer. Even if this study will use tablets or phones to record interview responses, distribute a paper copy of the form at this time. Training on tablets will occur only after review of the content of Form B.</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13</a:t>
            </a:fld>
            <a:endParaRPr lang="en-US"/>
          </a:p>
        </p:txBody>
      </p:sp>
    </p:spTree>
    <p:extLst>
      <p:ext uri="{BB962C8B-B14F-4D97-AF65-F5344CB8AC3E}">
        <p14:creationId xmlns:p14="http://schemas.microsoft.com/office/powerpoint/2010/main" val="601974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hear sections of the fact sheet revised for Form B read aloud while they read along. </a:t>
            </a:r>
          </a:p>
          <a:p>
            <a:endParaRPr lang="en-US" i="1" dirty="0"/>
          </a:p>
          <a:p>
            <a:r>
              <a:rPr lang="en-US" i="1" dirty="0"/>
              <a:t>Note: The trainer responds to any doubts the interviews have regarding interpretation.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fact sheet is mostly the same as the one used in Form A. Two sections are different. Let’s read aloud the sections, “What will the survey cover?” and “Can I refuse?” “What will the survey cover?” is different from the fact sheet given to community informants, because the content of the survey is different. “Can I refuse?” is the same, but let’s read it again to remind ourselves of these important concepts related to the participant’s rights.  </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15</a:t>
            </a:fld>
            <a:endParaRPr lang="en-US"/>
          </a:p>
        </p:txBody>
      </p:sp>
    </p:spTree>
    <p:extLst>
      <p:ext uri="{BB962C8B-B14F-4D97-AF65-F5344CB8AC3E}">
        <p14:creationId xmlns:p14="http://schemas.microsoft.com/office/powerpoint/2010/main" val="117841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Adapt this slide to reflect the version of Form B that will be used for this application of PLACE.</a:t>
            </a: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17</a:t>
            </a:fld>
            <a:endParaRPr lang="en-US"/>
          </a:p>
        </p:txBody>
      </p:sp>
    </p:spTree>
    <p:extLst>
      <p:ext uri="{BB962C8B-B14F-4D97-AF65-F5344CB8AC3E}">
        <p14:creationId xmlns:p14="http://schemas.microsoft.com/office/powerpoint/2010/main" val="420595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this slide to reflect the content areas of Form B that will be used for this application of PLACE.</a:t>
            </a:r>
          </a:p>
          <a:p>
            <a:endParaRPr lang="en-US" dirty="0"/>
          </a:p>
          <a:p>
            <a:r>
              <a:rPr lang="en-US" dirty="0"/>
              <a:t>Here is a list of the content areas of Form B. </a:t>
            </a:r>
          </a:p>
          <a:p>
            <a:endParaRPr lang="en-US" dirty="0"/>
          </a:p>
          <a:p>
            <a:r>
              <a:rPr lang="en-US" i="1" dirty="0"/>
              <a:t>READ SLIDE.</a:t>
            </a:r>
          </a:p>
        </p:txBody>
      </p:sp>
      <p:sp>
        <p:nvSpPr>
          <p:cNvPr id="4" name="Slide Number Placeholder 3"/>
          <p:cNvSpPr>
            <a:spLocks noGrp="1"/>
          </p:cNvSpPr>
          <p:nvPr>
            <p:ph type="sldNum" sz="quarter" idx="10"/>
          </p:nvPr>
        </p:nvSpPr>
        <p:spPr/>
        <p:txBody>
          <a:bodyPr/>
          <a:lstStyle/>
          <a:p>
            <a:fld id="{A5CEBB8E-D19A-41CC-A64B-7B655252FB9C}" type="slidenum">
              <a:rPr lang="en-US" smtClean="0"/>
              <a:pPr/>
              <a:t>18</a:t>
            </a:fld>
            <a:endParaRPr lang="en-US"/>
          </a:p>
        </p:txBody>
      </p:sp>
    </p:spTree>
    <p:extLst>
      <p:ext uri="{BB962C8B-B14F-4D97-AF65-F5344CB8AC3E}">
        <p14:creationId xmlns:p14="http://schemas.microsoft.com/office/powerpoint/2010/main" val="371378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hear the questions read aloud while they read along. Taking turns reading a question keeps interviewers engaged. Interviewers must read through all of Form B to become familiar with the content.</a:t>
            </a:r>
          </a:p>
          <a:p>
            <a:endParaRPr lang="en-US" i="1" dirty="0"/>
          </a:p>
          <a:p>
            <a:r>
              <a:rPr lang="en-US" i="1" dirty="0"/>
              <a:t>Note: Unlike in the Form A training, the trainer will not explain each question at this time. This is because of Form B’s length. Later, when reviewing one section of the form at a time, each question will be discussed further.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19</a:t>
            </a:fld>
            <a:endParaRPr lang="en-US"/>
          </a:p>
        </p:txBody>
      </p:sp>
    </p:spTree>
    <p:extLst>
      <p:ext uri="{BB962C8B-B14F-4D97-AF65-F5344CB8AC3E}">
        <p14:creationId xmlns:p14="http://schemas.microsoft.com/office/powerpoint/2010/main" val="88247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this slide to reflect the content areas of Form B that will be used for this application of PLACE. </a:t>
            </a:r>
          </a:p>
          <a:p>
            <a:endParaRPr lang="en-US" dirty="0"/>
          </a:p>
          <a:p>
            <a:r>
              <a:rPr lang="en-US" dirty="0"/>
              <a:t>For training purposes, we divided Form B into three sections. We will go into greater detail about the purpose and intent of each question, and then will practice interviewing that section in pairs before moving on to the next section.</a:t>
            </a:r>
          </a:p>
        </p:txBody>
      </p:sp>
      <p:sp>
        <p:nvSpPr>
          <p:cNvPr id="4" name="Slide Number Placeholder 3"/>
          <p:cNvSpPr>
            <a:spLocks noGrp="1"/>
          </p:cNvSpPr>
          <p:nvPr>
            <p:ph type="sldNum" sz="quarter" idx="10"/>
          </p:nvPr>
        </p:nvSpPr>
        <p:spPr/>
        <p:txBody>
          <a:bodyPr/>
          <a:lstStyle/>
          <a:p>
            <a:fld id="{A5CEBB8E-D19A-41CC-A64B-7B655252FB9C}" type="slidenum">
              <a:rPr lang="en-US" smtClean="0"/>
              <a:pPr/>
              <a:t>20</a:t>
            </a:fld>
            <a:endParaRPr lang="en-US"/>
          </a:p>
        </p:txBody>
      </p:sp>
    </p:spTree>
    <p:extLst>
      <p:ext uri="{BB962C8B-B14F-4D97-AF65-F5344CB8AC3E}">
        <p14:creationId xmlns:p14="http://schemas.microsoft.com/office/powerpoint/2010/main" val="2602633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learn the intent of each question and discuss its answer categories.</a:t>
            </a:r>
          </a:p>
          <a:p>
            <a:endParaRPr lang="en-US" dirty="0"/>
          </a:p>
          <a:p>
            <a:r>
              <a:rPr lang="en-US" dirty="0"/>
              <a:t>Now we will go back to the beginning of Form B and focus on the questions in the first section of the survey.</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21</a:t>
            </a:fld>
            <a:endParaRPr lang="en-US"/>
          </a:p>
        </p:txBody>
      </p:sp>
    </p:spTree>
    <p:extLst>
      <p:ext uri="{BB962C8B-B14F-4D97-AF65-F5344CB8AC3E}">
        <p14:creationId xmlns:p14="http://schemas.microsoft.com/office/powerpoint/2010/main" val="380560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One of the main things you do when visiting a venue is to find out if the information given by community informants is true. First – does it exist? Some informants name venues that previously existed but are now closed. </a:t>
            </a:r>
          </a:p>
        </p:txBody>
      </p:sp>
      <p:sp>
        <p:nvSpPr>
          <p:cNvPr id="4" name="Slide Number Placeholder 3"/>
          <p:cNvSpPr>
            <a:spLocks noGrp="1"/>
          </p:cNvSpPr>
          <p:nvPr>
            <p:ph type="sldNum" sz="quarter" idx="10"/>
          </p:nvPr>
        </p:nvSpPr>
        <p:spPr/>
        <p:txBody>
          <a:bodyPr/>
          <a:lstStyle/>
          <a:p>
            <a:fld id="{A5CEBB8E-D19A-41CC-A64B-7B655252FB9C}" type="slidenum">
              <a:rPr lang="en-US" smtClean="0"/>
              <a:pPr/>
              <a:t>22</a:t>
            </a:fld>
            <a:endParaRPr lang="en-US"/>
          </a:p>
        </p:txBody>
      </p:sp>
    </p:spTree>
    <p:extLst>
      <p:ext uri="{BB962C8B-B14F-4D97-AF65-F5344CB8AC3E}">
        <p14:creationId xmlns:p14="http://schemas.microsoft.com/office/powerpoint/2010/main" val="370229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Options for indicating the status of the venue are:</a:t>
            </a:r>
          </a:p>
          <a:p>
            <a:endParaRPr lang="en-US" dirty="0"/>
          </a:p>
          <a:p>
            <a:r>
              <a:rPr lang="en-US" i="1" dirty="0"/>
              <a:t>READ SLIDE</a:t>
            </a:r>
          </a:p>
          <a:p>
            <a:endParaRPr lang="en-US" dirty="0"/>
          </a:p>
          <a:p>
            <a:r>
              <a:rPr lang="en-US" dirty="0"/>
              <a:t>Sometimes the status of the venue is called outcome of the venue visit.</a:t>
            </a:r>
          </a:p>
          <a:p>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23</a:t>
            </a:fld>
            <a:endParaRPr lang="en-US"/>
          </a:p>
        </p:txBody>
      </p:sp>
    </p:spTree>
    <p:extLst>
      <p:ext uri="{BB962C8B-B14F-4D97-AF65-F5344CB8AC3E}">
        <p14:creationId xmlns:p14="http://schemas.microsoft.com/office/powerpoint/2010/main" val="228983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venue visits answer is, does the venue exist or not? And if it exists, is it in operation?</a:t>
            </a:r>
          </a:p>
          <a:p>
            <a:endParaRPr lang="en-US" dirty="0"/>
          </a:p>
          <a:p>
            <a:endParaRPr lang="en-US" dirty="0"/>
          </a:p>
          <a:p>
            <a:r>
              <a:rPr lang="en-US" dirty="0"/>
              <a:t>The primary purpose of the venue visit is to collect information about the venue, such as:</a:t>
            </a:r>
          </a:p>
          <a:p>
            <a:pPr marL="171450" indent="-171450">
              <a:buFont typeface="Arial" panose="020B0604020202020204" pitchFamily="34" charset="0"/>
              <a:buChar char="•"/>
            </a:pPr>
            <a:r>
              <a:rPr lang="en-US" dirty="0"/>
              <a:t>Characteristics – what type of venue is it? What do people do when they are there? What are busy days and times? Are condoms available for sale or for free on site?</a:t>
            </a:r>
          </a:p>
          <a:p>
            <a:pPr marL="171450" indent="-171450">
              <a:buFont typeface="Arial" panose="020B0604020202020204" pitchFamily="34" charset="0"/>
              <a:buChar char="•"/>
            </a:pPr>
            <a:r>
              <a:rPr lang="en-US" dirty="0"/>
              <a:t>Clients or patrons – who comes to the venue? Youth? Mostly men? Sex workers? How many people at a busy time?</a:t>
            </a:r>
          </a:p>
          <a:p>
            <a:pPr marL="171450" indent="-171450">
              <a:buFont typeface="Arial" panose="020B0604020202020204" pitchFamily="34" charset="0"/>
              <a:buChar char="•"/>
            </a:pPr>
            <a:r>
              <a:rPr lang="en-US" dirty="0"/>
              <a:t>HIV prevention – has there been any HIV prevention effort at the venue? Condom distribution? Peer education? HIV testing?</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a:t>
            </a:fld>
            <a:endParaRPr lang="en-US"/>
          </a:p>
        </p:txBody>
      </p:sp>
    </p:spTree>
    <p:extLst>
      <p:ext uri="{BB962C8B-B14F-4D97-AF65-F5344CB8AC3E}">
        <p14:creationId xmlns:p14="http://schemas.microsoft.com/office/powerpoint/2010/main" val="425473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In some cases it is not possible to find the venue mentioned by community informants. The venue may not exist or the information about how to find it was not sufficient. Every effort should be made to locate a venue. Ask people in the community near where the venue was reported to be located. If after trying you still cannot find a venue, mark the first option. Very few venues named by community informants should be marked “not found.”</a:t>
            </a:r>
          </a:p>
          <a:p>
            <a:endParaRPr lang="en-US" dirty="0"/>
          </a:p>
          <a:p>
            <a:r>
              <a:rPr lang="en-US" dirty="0"/>
              <a:t>In most cases, the venue will be found and in operation</a:t>
            </a:r>
            <a:r>
              <a:rPr lang="en-US" dirty="0">
                <a:latin typeface="Century Gothic" panose="020B0502020202020204" pitchFamily="34" charset="0"/>
              </a:rPr>
              <a:t>—</a:t>
            </a:r>
            <a:r>
              <a:rPr lang="en-US" dirty="0"/>
              <a:t> that is, people visit the venue. Even if a venue is a park or field, if it is still a park or field or a place where people could go to meet sex partners, then it is considered operational.</a:t>
            </a:r>
          </a:p>
          <a:p>
            <a:endParaRPr lang="en-US" dirty="0"/>
          </a:p>
          <a:p>
            <a:r>
              <a:rPr lang="en-US" dirty="0"/>
              <a:t>Sometimes there will be a venue that is closed when you visit. Asking people near the venue may help you find a better time to visit the venue when you can find a respondent. Sometimes a venue is under renovation or the owner has gone away temporarily. If the venue is closed during fieldwork but not permanently, mark “closed for a week or more, but not permanently.” Every effort should be made to return to venues to complete Form B when possible.</a:t>
            </a:r>
          </a:p>
          <a:p>
            <a:endParaRPr lang="en-US" dirty="0"/>
          </a:p>
          <a:p>
            <a:r>
              <a:rPr lang="en-US" dirty="0"/>
              <a:t>Some venues named by community informants no longer exist, they have closed their doors and will not reopen. Mark these “closed permanently.”</a:t>
            </a:r>
          </a:p>
          <a:p>
            <a:endParaRPr lang="en-US" dirty="0"/>
          </a:p>
          <a:p>
            <a:r>
              <a:rPr lang="en-US" dirty="0"/>
              <a:t>During this step of fieldwork, you may find that one venue listed is actually the same as another on the list that has already been visited for an interview. It is not necessary to interview again. Instead, mark “duplicate venue” and indicate which venue it duplicated in the space provided.</a:t>
            </a:r>
          </a:p>
          <a:p>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24</a:t>
            </a:fld>
            <a:endParaRPr lang="en-US"/>
          </a:p>
        </p:txBody>
      </p:sp>
    </p:spTree>
    <p:extLst>
      <p:ext uri="{BB962C8B-B14F-4D97-AF65-F5344CB8AC3E}">
        <p14:creationId xmlns:p14="http://schemas.microsoft.com/office/powerpoint/2010/main" val="236193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Another important purpose of visiting the venue is to correct the information given by community informants. This includes the name, address, and type.</a:t>
            </a:r>
          </a:p>
        </p:txBody>
      </p:sp>
      <p:sp>
        <p:nvSpPr>
          <p:cNvPr id="4" name="Slide Number Placeholder 3"/>
          <p:cNvSpPr>
            <a:spLocks noGrp="1"/>
          </p:cNvSpPr>
          <p:nvPr>
            <p:ph type="sldNum" sz="quarter" idx="10"/>
          </p:nvPr>
        </p:nvSpPr>
        <p:spPr/>
        <p:txBody>
          <a:bodyPr/>
          <a:lstStyle/>
          <a:p>
            <a:fld id="{A5CEBB8E-D19A-41CC-A64B-7B655252FB9C}" type="slidenum">
              <a:rPr lang="en-US" smtClean="0"/>
              <a:pPr/>
              <a:t>25</a:t>
            </a:fld>
            <a:endParaRPr lang="en-US"/>
          </a:p>
        </p:txBody>
      </p:sp>
    </p:spTree>
    <p:extLst>
      <p:ext uri="{BB962C8B-B14F-4D97-AF65-F5344CB8AC3E}">
        <p14:creationId xmlns:p14="http://schemas.microsoft.com/office/powerpoint/2010/main" val="2262552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Another portion of Form B includes questions about who visits the venue. This can help programs know at which venues they can reach certain populations at risk for HIV, including key populations such as female sex workers, men who have sex with men, transgender people, and people who inject drugs.</a:t>
            </a:r>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26</a:t>
            </a:fld>
            <a:endParaRPr lang="en-US"/>
          </a:p>
        </p:txBody>
      </p:sp>
    </p:spTree>
    <p:extLst>
      <p:ext uri="{BB962C8B-B14F-4D97-AF65-F5344CB8AC3E}">
        <p14:creationId xmlns:p14="http://schemas.microsoft.com/office/powerpoint/2010/main" val="407520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i="1" dirty="0"/>
              <a:t>Note: This slide was seen in the PLACE overview on the first day of interviewer training. It is included here to make sure interviewers understand the definition of MSM.</a:t>
            </a:r>
          </a:p>
          <a:p>
            <a:endParaRPr lang="en-US" i="1" dirty="0"/>
          </a:p>
          <a:p>
            <a:r>
              <a:rPr lang="en-US" i="1" dirty="0"/>
              <a:t>Note: If MSM are not a focus of this PLACE study, delete this slide.</a:t>
            </a:r>
          </a:p>
          <a:p>
            <a:endParaRPr lang="en-US" dirty="0"/>
          </a:p>
        </p:txBody>
      </p:sp>
      <p:sp>
        <p:nvSpPr>
          <p:cNvPr id="4" name="Slide Number Placeholder 3"/>
          <p:cNvSpPr>
            <a:spLocks noGrp="1"/>
          </p:cNvSpPr>
          <p:nvPr>
            <p:ph type="sldNum" sz="quarter" idx="10"/>
          </p:nvPr>
        </p:nvSpPr>
        <p:spPr/>
        <p:txBody>
          <a:bodyPr/>
          <a:lstStyle/>
          <a:p>
            <a:fld id="{2F4C0F45-B357-408B-A5B1-0690FD7F845D}" type="slidenum">
              <a:rPr lang="en-US" smtClean="0"/>
              <a:pPr/>
              <a:t>27</a:t>
            </a:fld>
            <a:endParaRPr lang="en-US"/>
          </a:p>
        </p:txBody>
      </p:sp>
    </p:spTree>
    <p:extLst>
      <p:ext uri="{BB962C8B-B14F-4D97-AF65-F5344CB8AC3E}">
        <p14:creationId xmlns:p14="http://schemas.microsoft.com/office/powerpoint/2010/main" val="2902785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This slide was seen in the PLACE overview the first day of interviewer training. It is included here to make sure interviewers understand the definition of transgender people.</a:t>
            </a:r>
          </a:p>
          <a:p>
            <a:endParaRPr lang="en-US" i="1" dirty="0"/>
          </a:p>
          <a:p>
            <a:r>
              <a:rPr lang="en-US" i="1" dirty="0"/>
              <a:t>Note: If transgender people are not a focus of this PLACE study, delete this slide.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28</a:t>
            </a:fld>
            <a:endParaRPr lang="en-US"/>
          </a:p>
        </p:txBody>
      </p:sp>
    </p:spTree>
    <p:extLst>
      <p:ext uri="{BB962C8B-B14F-4D97-AF65-F5344CB8AC3E}">
        <p14:creationId xmlns:p14="http://schemas.microsoft.com/office/powerpoint/2010/main" val="14262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This slide was seen in the PLACE overview the first day of interviewer training. It is included here to make sure interviewers understand the definition of people who inject drugs.</a:t>
            </a:r>
          </a:p>
          <a:p>
            <a:endParaRPr lang="en-US" i="1" dirty="0"/>
          </a:p>
          <a:p>
            <a:r>
              <a:rPr lang="en-US" i="1" dirty="0"/>
              <a:t>Note: If PWID are not a focus of this PLACE study, delete this slide.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29</a:t>
            </a:fld>
            <a:endParaRPr lang="en-US"/>
          </a:p>
        </p:txBody>
      </p:sp>
    </p:spTree>
    <p:extLst>
      <p:ext uri="{BB962C8B-B14F-4D97-AF65-F5344CB8AC3E}">
        <p14:creationId xmlns:p14="http://schemas.microsoft.com/office/powerpoint/2010/main" val="3934368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This slide was seen in the PLACE overview the first day of interviewer training. It is included here to make sure interviewers understand the definition of female sex workers.</a:t>
            </a:r>
          </a:p>
          <a:p>
            <a:endParaRPr lang="en-US" i="1" dirty="0"/>
          </a:p>
          <a:p>
            <a:r>
              <a:rPr lang="en-US" i="1" dirty="0"/>
              <a:t>Note: If female sex workers are not a focus of this PLACE study, delete this slide.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30</a:t>
            </a:fld>
            <a:endParaRPr lang="en-US"/>
          </a:p>
        </p:txBody>
      </p:sp>
    </p:spTree>
    <p:extLst>
      <p:ext uri="{BB962C8B-B14F-4D97-AF65-F5344CB8AC3E}">
        <p14:creationId xmlns:p14="http://schemas.microsoft.com/office/powerpoint/2010/main" val="1586020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several blank Form </a:t>
            </a:r>
            <a:r>
              <a:rPr lang="en-US" i="1" dirty="0" err="1"/>
              <a:t>Bs</a:t>
            </a:r>
            <a:r>
              <a:rPr lang="en-US" i="1" dirty="0"/>
              <a:t> to complete during practice. If there is time, interviewers can change partners and practice again.</a:t>
            </a:r>
          </a:p>
          <a:p>
            <a:endParaRPr lang="en-US" i="1" dirty="0"/>
          </a:p>
          <a:p>
            <a:r>
              <a:rPr lang="en-US" i="1" dirty="0"/>
              <a:t>Note: The purpose of this activity is to give the interviewers a chance to read each question aloud and to fill in Form B with the responses.</a:t>
            </a:r>
          </a:p>
          <a:p>
            <a:endParaRPr lang="en-US" dirty="0"/>
          </a:p>
          <a:p>
            <a:r>
              <a:rPr lang="en-US" dirty="0"/>
              <a:t>Now you will form pairs and practice only that section of Form B with one of you taking the role of general venue informant and the other the interviewer. Afterward, reverse roles so that your partner can practice.</a:t>
            </a:r>
          </a:p>
          <a:p>
            <a:endParaRPr lang="en-US" dirty="0"/>
          </a:p>
          <a:p>
            <a:r>
              <a:rPr lang="en-US" dirty="0"/>
              <a:t>(</a:t>
            </a:r>
            <a:r>
              <a:rPr lang="en-US" i="1" dirty="0"/>
              <a:t>Once everyone is finished</a:t>
            </a:r>
            <a:r>
              <a:rPr lang="en-US" dirty="0"/>
              <a:t>) How did the practice go? Does anyone have any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31</a:t>
            </a:fld>
            <a:endParaRPr lang="en-US"/>
          </a:p>
        </p:txBody>
      </p:sp>
    </p:spTree>
    <p:extLst>
      <p:ext uri="{BB962C8B-B14F-4D97-AF65-F5344CB8AC3E}">
        <p14:creationId xmlns:p14="http://schemas.microsoft.com/office/powerpoint/2010/main" val="1090735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learn the intent of each question and discuss its answer categories.</a:t>
            </a:r>
          </a:p>
          <a:p>
            <a:endParaRPr lang="en-US" i="1" dirty="0"/>
          </a:p>
          <a:p>
            <a:r>
              <a:rPr lang="en-US" i="1" dirty="0"/>
              <a:t>Now we will move on to the second section of Form B and repeat the process. First, let’s take turns reading the questions aloud and discussing them.</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32</a:t>
            </a:fld>
            <a:endParaRPr lang="en-US"/>
          </a:p>
        </p:txBody>
      </p:sp>
    </p:spTree>
    <p:extLst>
      <p:ext uri="{BB962C8B-B14F-4D97-AF65-F5344CB8AC3E}">
        <p14:creationId xmlns:p14="http://schemas.microsoft.com/office/powerpoint/2010/main" val="3355442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If female sex workers and/or men who have sex with men are not a focus of this PLACE study, edit this slide so that it corresponds with Form B.</a:t>
            </a:r>
          </a:p>
          <a:p>
            <a:endParaRPr lang="en-US" dirty="0"/>
          </a:p>
          <a:p>
            <a:r>
              <a:rPr lang="en-US" dirty="0"/>
              <a:t>In Form B we ask about the busy days and times for each venue. This gives information about when the most people will be present at a venue, which can be used to plan outreach for programs and also to plan the next level of PLACE interviews.</a:t>
            </a:r>
          </a:p>
          <a:p>
            <a:endParaRPr lang="en-US" dirty="0"/>
          </a:p>
          <a:p>
            <a:r>
              <a:rPr lang="en-US" dirty="0"/>
              <a:t>There are also questions about the number of men and women, key populations, and other vulnerable groups of people who visit the venue at busy times.</a:t>
            </a:r>
          </a:p>
          <a:p>
            <a:endParaRPr lang="en-US" dirty="0"/>
          </a:p>
          <a:p>
            <a:r>
              <a:rPr lang="en-US" dirty="0"/>
              <a:t>Next there is a question that asks whether Saturday night between 8 and 11 pm is busy. If so, how many female sex workers and men who have sex with men are there on a typical day at that time? We ask this in order to know how many of these people are at venues in the area at one point in time that is likely busy in the community. </a:t>
            </a:r>
          </a:p>
        </p:txBody>
      </p:sp>
      <p:sp>
        <p:nvSpPr>
          <p:cNvPr id="4" name="Slide Number Placeholder 3"/>
          <p:cNvSpPr>
            <a:spLocks noGrp="1"/>
          </p:cNvSpPr>
          <p:nvPr>
            <p:ph type="sldNum" sz="quarter" idx="10"/>
          </p:nvPr>
        </p:nvSpPr>
        <p:spPr/>
        <p:txBody>
          <a:bodyPr/>
          <a:lstStyle/>
          <a:p>
            <a:fld id="{A5CEBB8E-D19A-41CC-A64B-7B655252FB9C}" type="slidenum">
              <a:rPr lang="en-US" smtClean="0"/>
              <a:pPr/>
              <a:t>33</a:t>
            </a:fld>
            <a:endParaRPr lang="en-US"/>
          </a:p>
        </p:txBody>
      </p:sp>
    </p:spTree>
    <p:extLst>
      <p:ext uri="{BB962C8B-B14F-4D97-AF65-F5344CB8AC3E}">
        <p14:creationId xmlns:p14="http://schemas.microsoft.com/office/powerpoint/2010/main" val="159709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A key part of PLACE is mapping the venues, and this occurs during the venue visit. Remember that we will use the maps to display information that is useful to programs. This is the same example shown on the first day of training. It shows which venues have condoms available. The venues represented by blue circles do have condoms and the ones represented by red triangles do not.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4</a:t>
            </a:fld>
            <a:endParaRPr lang="en-US"/>
          </a:p>
        </p:txBody>
      </p:sp>
    </p:spTree>
    <p:extLst>
      <p:ext uri="{BB962C8B-B14F-4D97-AF65-F5344CB8AC3E}">
        <p14:creationId xmlns:p14="http://schemas.microsoft.com/office/powerpoint/2010/main" val="402313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Questions about other venues give us information about venues that community informants may have missed.</a:t>
            </a:r>
          </a:p>
        </p:txBody>
      </p:sp>
      <p:sp>
        <p:nvSpPr>
          <p:cNvPr id="4" name="Slide Number Placeholder 3"/>
          <p:cNvSpPr>
            <a:spLocks noGrp="1"/>
          </p:cNvSpPr>
          <p:nvPr>
            <p:ph type="sldNum" sz="quarter" idx="10"/>
          </p:nvPr>
        </p:nvSpPr>
        <p:spPr/>
        <p:txBody>
          <a:bodyPr/>
          <a:lstStyle/>
          <a:p>
            <a:fld id="{A5CEBB8E-D19A-41CC-A64B-7B655252FB9C}" type="slidenum">
              <a:rPr lang="en-US" smtClean="0"/>
              <a:pPr/>
              <a:t>34</a:t>
            </a:fld>
            <a:endParaRPr lang="en-US"/>
          </a:p>
        </p:txBody>
      </p:sp>
    </p:spTree>
    <p:extLst>
      <p:ext uri="{BB962C8B-B14F-4D97-AF65-F5344CB8AC3E}">
        <p14:creationId xmlns:p14="http://schemas.microsoft.com/office/powerpoint/2010/main" val="111892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several blank Form </a:t>
            </a:r>
            <a:r>
              <a:rPr lang="en-US" i="1" dirty="0" err="1"/>
              <a:t>Bs</a:t>
            </a:r>
            <a:r>
              <a:rPr lang="en-US" i="1" dirty="0"/>
              <a:t> to complete during practice. If there is time, interviewers can change partners and practice again.</a:t>
            </a:r>
          </a:p>
          <a:p>
            <a:endParaRPr lang="en-US" i="1" dirty="0"/>
          </a:p>
          <a:p>
            <a:r>
              <a:rPr lang="en-US" i="1" dirty="0"/>
              <a:t>Note: The purpose of this activity is to give the interviewers a chance to read each question aloud and to fill in Form B with the responses.</a:t>
            </a:r>
          </a:p>
          <a:p>
            <a:endParaRPr lang="en-US" dirty="0"/>
          </a:p>
          <a:p>
            <a:endParaRPr lang="en-US" dirty="0"/>
          </a:p>
          <a:p>
            <a:r>
              <a:rPr lang="en-US" dirty="0"/>
              <a:t>Now you will form pairs and practice only that section of Form B with one of you taking the role of general venue informant and the other the interviewer. Afterward, reverse roles so that your partner can practice.</a:t>
            </a:r>
          </a:p>
          <a:p>
            <a:endParaRPr lang="en-US" dirty="0"/>
          </a:p>
          <a:p>
            <a:r>
              <a:rPr lang="en-US" dirty="0"/>
              <a:t>(Once everyone is finished,) How did the practice go? Does anyone have any questions?</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35</a:t>
            </a:fld>
            <a:endParaRPr lang="en-US"/>
          </a:p>
        </p:txBody>
      </p:sp>
    </p:spTree>
    <p:extLst>
      <p:ext uri="{BB962C8B-B14F-4D97-AF65-F5344CB8AC3E}">
        <p14:creationId xmlns:p14="http://schemas.microsoft.com/office/powerpoint/2010/main" val="3232134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The purpose of this activity is for interviewers to learn the intent of each question and discuss its answer categories.</a:t>
            </a:r>
          </a:p>
          <a:p>
            <a:endParaRPr lang="en-US" dirty="0"/>
          </a:p>
          <a:p>
            <a:r>
              <a:rPr lang="en-US" dirty="0"/>
              <a:t>Now we will move on to the third section of Form B and repeat the process. First, let’s take turns reading the questions aloud and discussing them.</a:t>
            </a:r>
          </a:p>
          <a:p>
            <a:endParaRPr lang="en-US" dirty="0"/>
          </a:p>
          <a:p>
            <a:r>
              <a:rPr lang="en-US" dirty="0"/>
              <a:t>Instructions for measuring mapping coordinates will come later.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36</a:t>
            </a:fld>
            <a:endParaRPr lang="en-US"/>
          </a:p>
        </p:txBody>
      </p:sp>
    </p:spTree>
    <p:extLst>
      <p:ext uri="{BB962C8B-B14F-4D97-AF65-F5344CB8AC3E}">
        <p14:creationId xmlns:p14="http://schemas.microsoft.com/office/powerpoint/2010/main" val="2180373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The next section has questions about whether HIV prevention efforts have been carried out at the venue, and if so, how recently. There are questions about the availability of condoms and sexual lubricants, HIV testing, and peer education.</a:t>
            </a:r>
          </a:p>
          <a:p>
            <a:endParaRPr lang="en-US" dirty="0"/>
          </a:p>
          <a:p>
            <a:r>
              <a:rPr lang="en-US" dirty="0"/>
              <a:t>At venues where the informant reports condoms being available at the time of the interview, the interviewer asks to see one and marks whether one was shown to him or her.</a:t>
            </a:r>
          </a:p>
          <a:p>
            <a:endParaRPr lang="en-US" dirty="0"/>
          </a:p>
          <a:p>
            <a:r>
              <a:rPr lang="en-US" dirty="0"/>
              <a:t>At the end of this section, there are questions about whether the informant is supportive of HIV prevention efforts being carried out at the venue. In many cases, the venue informant works there, and so may give a sense of whether this venue is a potential place for programs to do outreach.</a:t>
            </a:r>
          </a:p>
        </p:txBody>
      </p:sp>
      <p:sp>
        <p:nvSpPr>
          <p:cNvPr id="4" name="Slide Number Placeholder 3"/>
          <p:cNvSpPr>
            <a:spLocks noGrp="1"/>
          </p:cNvSpPr>
          <p:nvPr>
            <p:ph type="sldNum" sz="quarter" idx="10"/>
          </p:nvPr>
        </p:nvSpPr>
        <p:spPr/>
        <p:txBody>
          <a:bodyPr/>
          <a:lstStyle/>
          <a:p>
            <a:fld id="{A5CEBB8E-D19A-41CC-A64B-7B655252FB9C}" type="slidenum">
              <a:rPr lang="en-US" smtClean="0"/>
              <a:pPr/>
              <a:t>37</a:t>
            </a:fld>
            <a:endParaRPr lang="en-US"/>
          </a:p>
        </p:txBody>
      </p:sp>
    </p:spTree>
    <p:extLst>
      <p:ext uri="{BB962C8B-B14F-4D97-AF65-F5344CB8AC3E}">
        <p14:creationId xmlns:p14="http://schemas.microsoft.com/office/powerpoint/2010/main" val="3391296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Interviewers look around the venue to complete the next section on observations. This includes counting the number of male and female staff working at that time, a general description of the venue, and whether there is evidence of HIV prevention at the venue. </a:t>
            </a:r>
          </a:p>
          <a:p>
            <a:endParaRPr lang="en-US" dirty="0"/>
          </a:p>
          <a:p>
            <a:r>
              <a:rPr lang="en-US" dirty="0"/>
              <a:t>Next, the interviewer goes outside to observe the area around the venue. </a:t>
            </a:r>
          </a:p>
          <a:p>
            <a:endParaRPr lang="en-US" dirty="0"/>
          </a:p>
          <a:p>
            <a:r>
              <a:rPr lang="en-US" dirty="0"/>
              <a:t>Finally, the venue is mapped by measuring geographic coordinates: latitude and longitude. You will be trained on how this is done later.</a:t>
            </a:r>
          </a:p>
        </p:txBody>
      </p:sp>
      <p:sp>
        <p:nvSpPr>
          <p:cNvPr id="4" name="Slide Number Placeholder 3"/>
          <p:cNvSpPr>
            <a:spLocks noGrp="1"/>
          </p:cNvSpPr>
          <p:nvPr>
            <p:ph type="sldNum" sz="quarter" idx="10"/>
          </p:nvPr>
        </p:nvSpPr>
        <p:spPr/>
        <p:txBody>
          <a:bodyPr/>
          <a:lstStyle/>
          <a:p>
            <a:fld id="{A5CEBB8E-D19A-41CC-A64B-7B655252FB9C}" type="slidenum">
              <a:rPr lang="en-US" smtClean="0"/>
              <a:pPr/>
              <a:t>38</a:t>
            </a:fld>
            <a:endParaRPr lang="en-US"/>
          </a:p>
        </p:txBody>
      </p:sp>
    </p:spTree>
    <p:extLst>
      <p:ext uri="{BB962C8B-B14F-4D97-AF65-F5344CB8AC3E}">
        <p14:creationId xmlns:p14="http://schemas.microsoft.com/office/powerpoint/2010/main" val="988773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several blank Form </a:t>
            </a:r>
            <a:r>
              <a:rPr lang="en-US" i="1" dirty="0" err="1"/>
              <a:t>Bs</a:t>
            </a:r>
            <a:r>
              <a:rPr lang="en-US" i="1" dirty="0"/>
              <a:t> to complete during practice. If there is time, interviewers can change partners and practice again.</a:t>
            </a:r>
          </a:p>
          <a:p>
            <a:endParaRPr lang="en-US" i="1" dirty="0"/>
          </a:p>
          <a:p>
            <a:r>
              <a:rPr lang="en-US" i="1" dirty="0"/>
              <a:t>Note: The purpose of this activity is to give the interviewers a chance to read each question aloud and to fill in Form B with the responses.</a:t>
            </a:r>
          </a:p>
          <a:p>
            <a:endParaRPr lang="en-US" dirty="0"/>
          </a:p>
          <a:p>
            <a:endParaRPr lang="en-US" dirty="0"/>
          </a:p>
          <a:p>
            <a:r>
              <a:rPr lang="en-US" dirty="0"/>
              <a:t>Now you will form pairs and practice only that section of Form B with one of you taking the role of general venue informant and the other the interviewer. Afterward, reverse roles so that your partner can practice.</a:t>
            </a:r>
          </a:p>
          <a:p>
            <a:endParaRPr lang="en-US" dirty="0"/>
          </a:p>
          <a:p>
            <a:r>
              <a:rPr lang="en-US" dirty="0"/>
              <a:t>(</a:t>
            </a:r>
            <a:r>
              <a:rPr lang="en-US" i="1" dirty="0"/>
              <a:t>Once everyone is finished</a:t>
            </a:r>
            <a:r>
              <a:rPr lang="en-US" dirty="0"/>
              <a:t>) How did the practice go? Does anyone have any questions?</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39</a:t>
            </a:fld>
            <a:endParaRPr lang="en-US"/>
          </a:p>
        </p:txBody>
      </p:sp>
    </p:spTree>
    <p:extLst>
      <p:ext uri="{BB962C8B-B14F-4D97-AF65-F5344CB8AC3E}">
        <p14:creationId xmlns:p14="http://schemas.microsoft.com/office/powerpoint/2010/main" val="2015811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fact sheet and Form B, let’s put them together as one set of steps.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40</a:t>
            </a:fld>
            <a:endParaRPr lang="en-US"/>
          </a:p>
        </p:txBody>
      </p:sp>
    </p:spTree>
    <p:extLst>
      <p:ext uri="{BB962C8B-B14F-4D97-AF65-F5344CB8AC3E}">
        <p14:creationId xmlns:p14="http://schemas.microsoft.com/office/powerpoint/2010/main" val="70006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role-play consists of two PLACE team members (e.g., Fieldwork Supervisors) conducting the recruitment and interview portion of Form B. Interviewers watch the role-play but do not participate. This is meant to be a good example of an interviewer recruiting a general venue informant and carrying out the interview. </a:t>
            </a:r>
          </a:p>
          <a:p>
            <a:endParaRPr lang="en-US" i="1" dirty="0"/>
          </a:p>
          <a:p>
            <a:r>
              <a:rPr lang="en-US" i="1" dirty="0"/>
              <a:t>Note: After the role-play, ask if the interviewers have any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42</a:t>
            </a:fld>
            <a:endParaRPr lang="en-US"/>
          </a:p>
        </p:txBody>
      </p:sp>
    </p:spTree>
    <p:extLst>
      <p:ext uri="{BB962C8B-B14F-4D97-AF65-F5344CB8AC3E}">
        <p14:creationId xmlns:p14="http://schemas.microsoft.com/office/powerpoint/2010/main" val="3078925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two blank Form </a:t>
            </a:r>
            <a:r>
              <a:rPr lang="en-US" i="1" dirty="0" err="1"/>
              <a:t>Bs</a:t>
            </a:r>
            <a:r>
              <a:rPr lang="en-US" i="1" dirty="0"/>
              <a:t> to complete during practice.</a:t>
            </a:r>
          </a:p>
          <a:p>
            <a:endParaRPr lang="en-US" i="1" dirty="0"/>
          </a:p>
          <a:p>
            <a:r>
              <a:rPr lang="en-US" i="1" dirty="0"/>
              <a:t>Note: The purpose of this activity is to give the interviewers a chance to practice the recruitment of an informant, including pointing out the key points of the fact sheet. This is another chance to practice completing Form B.</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43</a:t>
            </a:fld>
            <a:endParaRPr lang="en-US"/>
          </a:p>
        </p:txBody>
      </p:sp>
    </p:spTree>
    <p:extLst>
      <p:ext uri="{BB962C8B-B14F-4D97-AF65-F5344CB8AC3E}">
        <p14:creationId xmlns:p14="http://schemas.microsoft.com/office/powerpoint/2010/main" val="1699787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another opportunity for interviewers to express any doubts they have about the form or the process.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44</a:t>
            </a:fld>
            <a:endParaRPr lang="en-US"/>
          </a:p>
        </p:txBody>
      </p:sp>
    </p:spTree>
    <p:extLst>
      <p:ext uri="{BB962C8B-B14F-4D97-AF65-F5344CB8AC3E}">
        <p14:creationId xmlns:p14="http://schemas.microsoft.com/office/powerpoint/2010/main" val="151030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If paper questionnaires are used, GPS units will be used to get coordinates. If tablets or other digital devices are used, that device can measure coordinates.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a:t>
            </a:fld>
            <a:endParaRPr lang="en-US"/>
          </a:p>
        </p:txBody>
      </p:sp>
    </p:spTree>
    <p:extLst>
      <p:ext uri="{BB962C8B-B14F-4D97-AF65-F5344CB8AC3E}">
        <p14:creationId xmlns:p14="http://schemas.microsoft.com/office/powerpoint/2010/main" val="1359313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slide is here to indicate it is time to change to the slides for training interviewers in using tablets for data collection. Because instructions must vary with the equipment available, the Fieldwork Supervisor should create these slides. </a:t>
            </a:r>
          </a:p>
          <a:p>
            <a:endParaRPr lang="en-US" i="1" dirty="0"/>
          </a:p>
          <a:p>
            <a:r>
              <a:rPr lang="en-US" i="1" dirty="0"/>
              <a:t>If this application of PLACE uses paper, replace tablet training with slides for training interviewers on using GPS devices for measuring mapping coordinates of venues. Again, the Fieldwork Supervisor should create these slides, so the instructions will be appropriate to the devices available.</a:t>
            </a:r>
          </a:p>
          <a:p>
            <a:endParaRPr lang="en-US" i="1" dirty="0"/>
          </a:p>
          <a:p>
            <a:r>
              <a:rPr lang="en-US" i="1" dirty="0"/>
              <a:t>Note: These slides should include an overview of how to use tablets (turn off and on; how to advance screens; rules and responsibilities), Form B on tablets (how response options appear; skips), and mapping with tablets. Then, interviewers practice in pairs using tablets to administer Form B, including mapping.</a:t>
            </a:r>
          </a:p>
        </p:txBody>
      </p:sp>
      <p:sp>
        <p:nvSpPr>
          <p:cNvPr id="4" name="Slide Number Placeholder 3"/>
          <p:cNvSpPr>
            <a:spLocks noGrp="1"/>
          </p:cNvSpPr>
          <p:nvPr>
            <p:ph type="sldNum" sz="quarter" idx="10"/>
          </p:nvPr>
        </p:nvSpPr>
        <p:spPr/>
        <p:txBody>
          <a:bodyPr/>
          <a:lstStyle/>
          <a:p>
            <a:fld id="{A5CEBB8E-D19A-41CC-A64B-7B655252FB9C}" type="slidenum">
              <a:rPr lang="en-US" smtClean="0"/>
              <a:pPr/>
              <a:t>45</a:t>
            </a:fld>
            <a:endParaRPr lang="en-US"/>
          </a:p>
        </p:txBody>
      </p:sp>
    </p:spTree>
    <p:extLst>
      <p:ext uri="{BB962C8B-B14F-4D97-AF65-F5344CB8AC3E}">
        <p14:creationId xmlns:p14="http://schemas.microsoft.com/office/powerpoint/2010/main" val="3633196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Make sure interviewers have the tablets with Form B loaded or two blank paper Form </a:t>
            </a:r>
            <a:r>
              <a:rPr lang="en-US" i="1" dirty="0" err="1"/>
              <a:t>Bs</a:t>
            </a:r>
            <a:r>
              <a:rPr lang="en-US" i="1" dirty="0"/>
              <a:t> to complete during practice.</a:t>
            </a:r>
          </a:p>
          <a:p>
            <a:endParaRPr lang="en-US" i="1" dirty="0"/>
          </a:p>
          <a:p>
            <a:r>
              <a:rPr lang="en-US" i="1" dirty="0"/>
              <a:t>Note: The purpose of this activity is to give the interviewers a chance to practice the entire process of recruiting and interviewing general venue informants in the immediate vicinity of the training venue. Afterward, the group will discuss the process prior to going into the field for more practice. Supervisors and trainers accompany the interviewers outside.</a:t>
            </a:r>
          </a:p>
          <a:p>
            <a:endParaRPr lang="en-US" i="1" dirty="0"/>
          </a:p>
          <a:p>
            <a:r>
              <a:rPr lang="en-US" i="1" dirty="0"/>
              <a:t>Note:  It is important to organize this activity in advance by identifying venues prior to the activity. It is suggested that interviewers do two interviews each, but if there is not a sufficient number of venues nearby, then practice one time or find two informants in each venue to be interviewed separately. (There will be more practice later.)</a:t>
            </a:r>
          </a:p>
          <a:p>
            <a:endParaRPr lang="en-US" dirty="0"/>
          </a:p>
          <a:p>
            <a:r>
              <a:rPr lang="en-US" dirty="0"/>
              <a:t>We have practiced Form B interviews a few times now, but always with someone else on the PLACE team who knows the questions. Now we will practice with people in the community who are not familiar with the PLACE method. This is also a chance to complete observations in a site that is new to you. Each interviewer will recruit and interview two venue informants. Because interviewers work in pairs, this means each pair will visit four venues: two for one interviewer and two for another. We will give each pair a list of four venues and directions to arrive at the sites.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46</a:t>
            </a:fld>
            <a:endParaRPr lang="en-US"/>
          </a:p>
        </p:txBody>
      </p:sp>
    </p:spTree>
    <p:extLst>
      <p:ext uri="{BB962C8B-B14F-4D97-AF65-F5344CB8AC3E}">
        <p14:creationId xmlns:p14="http://schemas.microsoft.com/office/powerpoint/2010/main" val="2064170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 opportunity for interviewers to share their first experiences with venue informant interviews. Trainers can help problem-solve, give tips, and respond to doubts.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47</a:t>
            </a:fld>
            <a:endParaRPr lang="en-US"/>
          </a:p>
        </p:txBody>
      </p:sp>
    </p:spTree>
    <p:extLst>
      <p:ext uri="{BB962C8B-B14F-4D97-AF65-F5344CB8AC3E}">
        <p14:creationId xmlns:p14="http://schemas.microsoft.com/office/powerpoint/2010/main" val="2029641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48</a:t>
            </a:fld>
            <a:endParaRPr lang="en-US"/>
          </a:p>
        </p:txBody>
      </p:sp>
    </p:spTree>
    <p:extLst>
      <p:ext uri="{BB962C8B-B14F-4D97-AF65-F5344CB8AC3E}">
        <p14:creationId xmlns:p14="http://schemas.microsoft.com/office/powerpoint/2010/main" val="3758479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49</a:t>
            </a:fld>
            <a:endParaRPr lang="en-US"/>
          </a:p>
        </p:txBody>
      </p:sp>
    </p:spTree>
    <p:extLst>
      <p:ext uri="{BB962C8B-B14F-4D97-AF65-F5344CB8AC3E}">
        <p14:creationId xmlns:p14="http://schemas.microsoft.com/office/powerpoint/2010/main" val="1508303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activity provides an opportunity for interviewers to critique recruitment and interview as carried out by a fellow interviewer. You may have interviewers do this more than once in different pairs.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50</a:t>
            </a:fld>
            <a:endParaRPr lang="en-US"/>
          </a:p>
        </p:txBody>
      </p:sp>
    </p:spTree>
    <p:extLst>
      <p:ext uri="{BB962C8B-B14F-4D97-AF65-F5344CB8AC3E}">
        <p14:creationId xmlns:p14="http://schemas.microsoft.com/office/powerpoint/2010/main" val="3557354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example venues assignment form (found in the Fieldwork Implementation Guide) with the version adapted for the local context.</a:t>
            </a:r>
          </a:p>
          <a:p>
            <a:endParaRPr lang="en-US" dirty="0"/>
          </a:p>
          <a:p>
            <a:r>
              <a:rPr lang="en-US" dirty="0"/>
              <a:t>Before going into the field in an area, Fieldwork Supervisors will give each interviewer a venue assignment form. The supervisor will complete all the portions you see filled in here: Supervisor name and ID code, interviewer name and ID, tablet number, start date of fieldwork, and name of district or PPA. There will also be a list of venues, including the venue ID, name, and address. All of this information comes from the Master Venue List created from community informant interviews. Note that this example shows only two venues, but in the field you will be assigned more than that at one time.</a:t>
            </a:r>
          </a:p>
        </p:txBody>
      </p:sp>
      <p:sp>
        <p:nvSpPr>
          <p:cNvPr id="4" name="Slide Number Placeholder 3"/>
          <p:cNvSpPr>
            <a:spLocks noGrp="1"/>
          </p:cNvSpPr>
          <p:nvPr>
            <p:ph type="sldNum" sz="quarter" idx="10"/>
          </p:nvPr>
        </p:nvSpPr>
        <p:spPr/>
        <p:txBody>
          <a:bodyPr/>
          <a:lstStyle/>
          <a:p>
            <a:fld id="{A5CEBB8E-D19A-41CC-A64B-7B655252FB9C}" type="slidenum">
              <a:rPr lang="en-US" smtClean="0"/>
              <a:pPr/>
              <a:t>51</a:t>
            </a:fld>
            <a:endParaRPr lang="en-US"/>
          </a:p>
        </p:txBody>
      </p:sp>
    </p:spTree>
    <p:extLst>
      <p:ext uri="{BB962C8B-B14F-4D97-AF65-F5344CB8AC3E}">
        <p14:creationId xmlns:p14="http://schemas.microsoft.com/office/powerpoint/2010/main" val="2132128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example venues assignment form with the version adapted for the local context.</a:t>
            </a:r>
          </a:p>
          <a:p>
            <a:endParaRPr lang="en-US" dirty="0"/>
          </a:p>
          <a:p>
            <a:endParaRPr lang="en-US" dirty="0"/>
          </a:p>
          <a:p>
            <a:r>
              <a:rPr lang="en-US" dirty="0"/>
              <a:t>After the venue informant interview, ask for the name of a manager or owner and a phone number. The supervisor may use this information to contact this person to arrange a time to return for Level 3 interviews.</a:t>
            </a:r>
          </a:p>
          <a:p>
            <a:endParaRPr lang="en-US" dirty="0"/>
          </a:p>
          <a:p>
            <a:r>
              <a:rPr lang="en-US" dirty="0"/>
              <a:t>Also correct any information about the venue name or address here. In this example, what community informants call Joe’s Bar is really called Last Drop Bar, but the manager is Joe, which is probably why that was an alternative name.</a:t>
            </a:r>
          </a:p>
        </p:txBody>
      </p:sp>
      <p:sp>
        <p:nvSpPr>
          <p:cNvPr id="4" name="Slide Number Placeholder 3"/>
          <p:cNvSpPr>
            <a:spLocks noGrp="1"/>
          </p:cNvSpPr>
          <p:nvPr>
            <p:ph type="sldNum" sz="quarter" idx="10"/>
          </p:nvPr>
        </p:nvSpPr>
        <p:spPr/>
        <p:txBody>
          <a:bodyPr/>
          <a:lstStyle/>
          <a:p>
            <a:fld id="{A5CEBB8E-D19A-41CC-A64B-7B655252FB9C}" type="slidenum">
              <a:rPr lang="en-US" smtClean="0"/>
              <a:pPr/>
              <a:t>52</a:t>
            </a:fld>
            <a:endParaRPr lang="en-US"/>
          </a:p>
        </p:txBody>
      </p:sp>
    </p:spTree>
    <p:extLst>
      <p:ext uri="{BB962C8B-B14F-4D97-AF65-F5344CB8AC3E}">
        <p14:creationId xmlns:p14="http://schemas.microsoft.com/office/powerpoint/2010/main" val="13267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example venues assignment form with the version adapted for the local context.</a:t>
            </a:r>
          </a:p>
          <a:p>
            <a:endParaRPr lang="en-US" dirty="0"/>
          </a:p>
          <a:p>
            <a:r>
              <a:rPr lang="en-US" dirty="0"/>
              <a:t>When the supervisor reviews the completed Form Bs, he or she will fill in the rest of the information regarding busy days and times, number of men and women, and outcome of the visit.</a:t>
            </a:r>
          </a:p>
        </p:txBody>
      </p:sp>
      <p:sp>
        <p:nvSpPr>
          <p:cNvPr id="4" name="Slide Number Placeholder 3"/>
          <p:cNvSpPr>
            <a:spLocks noGrp="1"/>
          </p:cNvSpPr>
          <p:nvPr>
            <p:ph type="sldNum" sz="quarter" idx="10"/>
          </p:nvPr>
        </p:nvSpPr>
        <p:spPr/>
        <p:txBody>
          <a:bodyPr/>
          <a:lstStyle/>
          <a:p>
            <a:fld id="{A5CEBB8E-D19A-41CC-A64B-7B655252FB9C}" type="slidenum">
              <a:rPr lang="en-US" smtClean="0"/>
              <a:pPr/>
              <a:t>53</a:t>
            </a:fld>
            <a:endParaRPr lang="en-US"/>
          </a:p>
        </p:txBody>
      </p:sp>
    </p:spTree>
    <p:extLst>
      <p:ext uri="{BB962C8B-B14F-4D97-AF65-F5344CB8AC3E}">
        <p14:creationId xmlns:p14="http://schemas.microsoft.com/office/powerpoint/2010/main" val="3120252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to give the interviewers a chance to practice the entire process of recruiting and interviewing general venue informants in a setting that is similar to fieldwork. Supervisors and trainers accompany the interviewers to the field. Trainers can provide a list of 4 venues for each pair of interviewers (2 each interviewer). This activity must be planned in advance to identify venues near each other in order to reduce travel time between venues.</a:t>
            </a:r>
          </a:p>
          <a:p>
            <a:endParaRPr lang="en-US" dirty="0"/>
          </a:p>
          <a:p>
            <a:r>
              <a:rPr lang="en-US" dirty="0"/>
              <a:t>Now we will practice in a setting that is like what you will experience during fieldwork. As in fieldwork, you and another interviewer will work as partners so that you always visit venues together. This is best practice for safety in the field.	</a:t>
            </a:r>
          </a:p>
          <a:p>
            <a:r>
              <a:rPr lang="en-US" dirty="0"/>
              <a:t>After 8 interviews, contact the Fieldwork Supervisor or trainer who is with you. (Give him or her your completed forms if using paper.)</a:t>
            </a:r>
          </a:p>
          <a:p>
            <a:endParaRPr lang="en-US" dirty="0"/>
          </a:p>
          <a:p>
            <a:r>
              <a:rPr lang="en-US" i="1" dirty="0"/>
              <a:t>Note: The Fieldwork Supervisor or trainer who receives the completed forms must verify that the interviewer put his/her name on Form Bs if using paper. The Fieldwork Supervisors will review the forms and provide feedback to the interviewers.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54</a:t>
            </a:fld>
            <a:endParaRPr lang="en-US"/>
          </a:p>
        </p:txBody>
      </p:sp>
    </p:spTree>
    <p:extLst>
      <p:ext uri="{BB962C8B-B14F-4D97-AF65-F5344CB8AC3E}">
        <p14:creationId xmlns:p14="http://schemas.microsoft.com/office/powerpoint/2010/main" val="28884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about venue visits is that this is always done in interviewer pairs. For security reasons, two interviewers must be present at a site. Sometimes venue owners are suspicious of people asking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6</a:t>
            </a:fld>
            <a:endParaRPr lang="en-US"/>
          </a:p>
        </p:txBody>
      </p:sp>
    </p:spTree>
    <p:extLst>
      <p:ext uri="{BB962C8B-B14F-4D97-AF65-F5344CB8AC3E}">
        <p14:creationId xmlns:p14="http://schemas.microsoft.com/office/powerpoint/2010/main" val="4148662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One copy of the Form B Quality Checklist (available in the PLACE Tool Kit online) is needed for each Fieldwork Supervisor or trainer reviewing completed forms.</a:t>
            </a:r>
          </a:p>
          <a:p>
            <a:endParaRPr lang="en-US" dirty="0"/>
          </a:p>
          <a:p>
            <a:r>
              <a:rPr lang="en-US" dirty="0"/>
              <a:t>Now the Fieldwork Supervisors and other trainers will review the forms you completed in the field. They will be looking to make sure that the form was filled in correctly and, if using paper forms, that they can read what is written. They will call you up one pair at a time to review your forms. Please wait patiently until this process is completed.</a:t>
            </a:r>
          </a:p>
          <a:p>
            <a:endParaRPr lang="en-US" dirty="0"/>
          </a:p>
          <a:p>
            <a:r>
              <a:rPr lang="en-US" i="1" dirty="0"/>
              <a:t>Note: For the review, a Fieldwork Supervisor or trainer sits beside a pair of interviewers and looks at the completed forms. Use the Form B Quality Checklist to  guide the review process. Feedback should cover aspects of the work the interviewers need to improve, as well as what they did well. After all forms are reviewed, tell the group what was observed in the completed forms. Pointing out the errors of some interviewers (without naming names) can help others avoid the same errors.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55</a:t>
            </a:fld>
            <a:endParaRPr lang="en-US"/>
          </a:p>
        </p:txBody>
      </p:sp>
    </p:spTree>
    <p:extLst>
      <p:ext uri="{BB962C8B-B14F-4D97-AF65-F5344CB8AC3E}">
        <p14:creationId xmlns:p14="http://schemas.microsoft.com/office/powerpoint/2010/main" val="3143932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xfrm>
            <a:off x="1157288" y="688975"/>
            <a:ext cx="4686300" cy="3514725"/>
          </a:xfrm>
          <a:ln/>
        </p:spPr>
      </p:sp>
      <p:sp>
        <p:nvSpPr>
          <p:cNvPr id="1179651" name="Rectangle 3"/>
          <p:cNvSpPr>
            <a:spLocks noGrp="1" noChangeArrowheads="1"/>
          </p:cNvSpPr>
          <p:nvPr>
            <p:ph type="body" idx="1"/>
          </p:nvPr>
        </p:nvSpPr>
        <p:spPr>
          <a:xfrm>
            <a:off x="912879" y="4432005"/>
            <a:ext cx="5175100" cy="4203092"/>
          </a:xfrm>
        </p:spPr>
        <p:txBody>
          <a:bodyPr/>
          <a:lstStyle/>
          <a:p>
            <a:pPr lvl="1"/>
            <a:r>
              <a:rPr lang="en-US" dirty="0"/>
              <a:t>Remember that after we collect information about venues characteristics and map the venues, we will begin Level 3 interviews, where we return to some of those venues to interview workers and men and women there. We want to go there at a busy time, which is why we ask about that in the Level 2 interviews. In Level 3, you will be joined by a team of HIV testers and counselors who will perform that part of the protocol.</a:t>
            </a:r>
          </a:p>
          <a:p>
            <a:pPr lvl="1"/>
            <a:endParaRPr lang="en-US" dirty="0"/>
          </a:p>
        </p:txBody>
      </p:sp>
    </p:spTree>
    <p:extLst>
      <p:ext uri="{BB962C8B-B14F-4D97-AF65-F5344CB8AC3E}">
        <p14:creationId xmlns:p14="http://schemas.microsoft.com/office/powerpoint/2010/main" val="968632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Replace the images of Form A with the version that will be used in this application of PLACE.</a:t>
            </a:r>
          </a:p>
          <a:p>
            <a:endParaRPr lang="en-US" dirty="0"/>
          </a:p>
          <a:p>
            <a:r>
              <a:rPr lang="en-US" dirty="0"/>
              <a:t>Form A is also called the Community Informant Report since it is where the interviewer records the information about each venue the community informant reports.</a:t>
            </a:r>
          </a:p>
          <a:p>
            <a:endParaRPr lang="en-US" dirty="0"/>
          </a:p>
          <a:p>
            <a:r>
              <a:rPr lang="en-US" dirty="0"/>
              <a:t>Fill out one form for each venue. So, if an informant names 9 venues, fill out 9 Form As.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57</a:t>
            </a:fld>
            <a:endParaRPr lang="en-US"/>
          </a:p>
        </p:txBody>
      </p:sp>
    </p:spTree>
    <p:extLst>
      <p:ext uri="{BB962C8B-B14F-4D97-AF65-F5344CB8AC3E}">
        <p14:creationId xmlns:p14="http://schemas.microsoft.com/office/powerpoint/2010/main" val="227713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interviewer’s job to find a good informant. A good general venue informant is someone who knows about the place. The owner or another employee of a bar or hotel who spends a lot of time there would be a good informant. If such a person is not available, you could interview a regular client, but you would need to confirm that this person visits the venue frequently at busy times and knows what occurs there. Another option if the owner or worker are not available is a security guard, because a guard also sees what goes on.</a:t>
            </a:r>
          </a:p>
          <a:p>
            <a:endParaRPr lang="en-US" dirty="0"/>
          </a:p>
          <a:p>
            <a:r>
              <a:rPr lang="en-US" dirty="0"/>
              <a:t>In venues that are public spaces, such as parks, streets, or beaches, it is less obvious who would be a good informant. Again, you will need to find someone who spends a lot of time there and sees what goes on at busy times. This may be a street vendor or a business owner who can see the venue from where they spend time. A regular visitor, such as a sex worker who solicits clients from a street, could also be a good informant if she has spent a lot of time in that place.</a:t>
            </a:r>
          </a:p>
          <a:p>
            <a:endParaRPr lang="en-US" dirty="0"/>
          </a:p>
          <a:p>
            <a:r>
              <a:rPr lang="en-US" dirty="0"/>
              <a:t>If it is difficult to determine who would be a good general venue informant at a place, contact the Fieldwork Supervisor for help.</a:t>
            </a:r>
          </a:p>
        </p:txBody>
      </p:sp>
      <p:sp>
        <p:nvSpPr>
          <p:cNvPr id="4" name="Slide Number Placeholder 3"/>
          <p:cNvSpPr>
            <a:spLocks noGrp="1"/>
          </p:cNvSpPr>
          <p:nvPr>
            <p:ph type="sldNum" sz="quarter" idx="10"/>
          </p:nvPr>
        </p:nvSpPr>
        <p:spPr/>
        <p:txBody>
          <a:bodyPr/>
          <a:lstStyle/>
          <a:p>
            <a:fld id="{A5CEBB8E-D19A-41CC-A64B-7B655252FB9C}" type="slidenum">
              <a:rPr lang="en-US" smtClean="0"/>
              <a:pPr/>
              <a:t>8</a:t>
            </a:fld>
            <a:endParaRPr lang="en-US"/>
          </a:p>
        </p:txBody>
      </p:sp>
    </p:spTree>
    <p:extLst>
      <p:ext uri="{BB962C8B-B14F-4D97-AF65-F5344CB8AC3E}">
        <p14:creationId xmlns:p14="http://schemas.microsoft.com/office/powerpoint/2010/main" val="129674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this slide to include examples of venues the interviewers may encounter where a good venue informant may not be obvious. It may be necessary to replace </a:t>
            </a:r>
            <a:r>
              <a:rPr lang="en-US" i="1" dirty="0" err="1"/>
              <a:t>truckstop</a:t>
            </a:r>
            <a:r>
              <a:rPr lang="en-US" i="1" dirty="0"/>
              <a:t> and beach with other types of venues as examples.</a:t>
            </a:r>
          </a:p>
          <a:p>
            <a:endParaRPr lang="en-US" dirty="0"/>
          </a:p>
          <a:p>
            <a:r>
              <a:rPr lang="en-US" dirty="0"/>
              <a:t>Now, let’s think together about who might be a good venue informant in some situations where there might or might not be someone working there. </a:t>
            </a:r>
          </a:p>
          <a:p>
            <a:endParaRPr lang="en-US" dirty="0"/>
          </a:p>
          <a:p>
            <a:r>
              <a:rPr lang="en-US" i="1" dirty="0"/>
              <a:t>Note: Ask interviewers to give ideas regarding the first four types of venues. </a:t>
            </a:r>
          </a:p>
          <a:p>
            <a:endParaRPr lang="en-US" dirty="0"/>
          </a:p>
          <a:p>
            <a:r>
              <a:rPr lang="en-US" dirty="0"/>
              <a:t>There is another case where you may need to think creatively about who to interview about a venue. As you know, a person can refuse to participate. What can you do at a venue such as a bar where the venue manager does not want to be interviewed and asks that you not interview anyone in the bar? You can go outside and ask others near the bar if they know about what occurs there and who visits there. If you find a knowledgeable person outside the bar who can answer questions about the bar, then interview that person as the venue informant. Who could you look for in this case? (Possible answers: A street vender outside the venue or the owner of a bar next door.)</a:t>
            </a:r>
          </a:p>
        </p:txBody>
      </p:sp>
      <p:sp>
        <p:nvSpPr>
          <p:cNvPr id="4" name="Slide Number Placeholder 3"/>
          <p:cNvSpPr>
            <a:spLocks noGrp="1"/>
          </p:cNvSpPr>
          <p:nvPr>
            <p:ph type="sldNum" sz="quarter" idx="10"/>
          </p:nvPr>
        </p:nvSpPr>
        <p:spPr/>
        <p:txBody>
          <a:bodyPr/>
          <a:lstStyle/>
          <a:p>
            <a:fld id="{A5CEBB8E-D19A-41CC-A64B-7B655252FB9C}" type="slidenum">
              <a:rPr lang="en-US" smtClean="0"/>
              <a:pPr/>
              <a:t>9</a:t>
            </a:fld>
            <a:endParaRPr lang="en-US"/>
          </a:p>
        </p:txBody>
      </p:sp>
    </p:spTree>
    <p:extLst>
      <p:ext uri="{BB962C8B-B14F-4D97-AF65-F5344CB8AC3E}">
        <p14:creationId xmlns:p14="http://schemas.microsoft.com/office/powerpoint/2010/main" val="345515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Form B is for the venue informant. (It’s in the PLACE Tool Kit, online here: </a:t>
            </a:r>
            <a:r>
              <a:rPr lang="en-US" sz="1200" u="sng" kern="1200" dirty="0">
                <a:solidFill>
                  <a:schemeClr val="tx1"/>
                </a:solidFill>
                <a:effectLst/>
                <a:latin typeface="+mn-lt"/>
                <a:ea typeface="+mn-ea"/>
                <a:cs typeface="+mn-cs"/>
                <a:hlinkClick r:id="rId3"/>
              </a:rPr>
              <a:t>https://www.measureevaluation.</a:t>
            </a:r>
            <a:br>
              <a:rPr lang="en-US" sz="1200" u="sng" kern="1200" dirty="0">
                <a:solidFill>
                  <a:schemeClr val="tx1"/>
                </a:solidFill>
                <a:effectLst/>
                <a:latin typeface="+mn-lt"/>
                <a:ea typeface="+mn-ea"/>
                <a:cs typeface="+mn-cs"/>
                <a:hlinkClick r:id="rId3"/>
              </a:rPr>
            </a:br>
            <a:r>
              <a:rPr lang="en-US" sz="1200" u="sng" kern="1200" dirty="0">
                <a:solidFill>
                  <a:schemeClr val="tx1"/>
                </a:solidFill>
                <a:effectLst/>
                <a:latin typeface="+mn-lt"/>
                <a:ea typeface="+mn-ea"/>
                <a:cs typeface="+mn-cs"/>
                <a:hlinkClick r:id="rId3"/>
              </a:rPr>
              <a:t>org/resources/tools/hiv-aids/place</a:t>
            </a:r>
            <a:r>
              <a:rPr lang="en-US" sz="1200" u="sng" kern="1200" dirty="0">
                <a:solidFill>
                  <a:schemeClr val="tx1"/>
                </a:solidFill>
                <a:effectLst/>
                <a:latin typeface="+mn-lt"/>
                <a:ea typeface="+mn-ea"/>
                <a:cs typeface="+mn-cs"/>
              </a:rPr>
              <a:t>.</a:t>
            </a:r>
            <a:r>
              <a:rPr lang="en-US" dirty="0"/>
              <a:t>  The form consists of questions about the venue and people who come there.</a:t>
            </a:r>
          </a:p>
          <a:p>
            <a:endParaRPr lang="en-US" dirty="0"/>
          </a:p>
          <a:p>
            <a:r>
              <a:rPr lang="en-US" dirty="0"/>
              <a:t>After the interview, the interviewer will look around the place and complete a section on observations about the physical space. </a:t>
            </a:r>
          </a:p>
          <a:p>
            <a:endParaRPr lang="en-US" dirty="0"/>
          </a:p>
          <a:p>
            <a:r>
              <a:rPr lang="en-US" dirty="0"/>
              <a:t>Next, the interviewer completes a section on the area around the venue to collect information about the neighborhood. </a:t>
            </a:r>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10</a:t>
            </a:fld>
            <a:endParaRPr lang="en-US"/>
          </a:p>
        </p:txBody>
      </p:sp>
    </p:spTree>
    <p:extLst>
      <p:ext uri="{BB962C8B-B14F-4D97-AF65-F5344CB8AC3E}">
        <p14:creationId xmlns:p14="http://schemas.microsoft.com/office/powerpoint/2010/main" val="87602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Replace the Steps of Interviewer Instructions on this slide with the version adapted for use in this application of PLACE.</a:t>
            </a:r>
          </a:p>
          <a:p>
            <a:endParaRPr lang="en-US" i="1" dirty="0"/>
          </a:p>
          <a:p>
            <a:r>
              <a:rPr lang="en-US" i="1" dirty="0"/>
              <a:t>Note: The Form B fact sheet for informed consent is in the PLACE Tool Kit, online.</a:t>
            </a:r>
          </a:p>
          <a:p>
            <a:endParaRPr lang="en-US" dirty="0"/>
          </a:p>
          <a:p>
            <a:r>
              <a:rPr lang="en-US" dirty="0"/>
              <a:t>These steps are similar to those used for community informant interviews, in that you first identify a potential respondent, introduce yourself and describe the interview, offer a fact sheet, ask if the person will participate, and make sure the respondent is at least 18 years old; then conduct the interview. The additional portion for Form B is looking around the venue after the interview, making observations as requested in the form, and, then, mapping the venue.</a:t>
            </a:r>
          </a:p>
          <a:p>
            <a:endParaRPr lang="en-US" dirty="0"/>
          </a:p>
          <a:p>
            <a:r>
              <a:rPr lang="en-US" dirty="0"/>
              <a:t>We will go over all of this in more detail and you will be given a copy of these instructions to carry with you. Remember that you will visit venues in pairs.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11</a:t>
            </a:fld>
            <a:endParaRPr lang="en-US"/>
          </a:p>
        </p:txBody>
      </p:sp>
    </p:spTree>
    <p:extLst>
      <p:ext uri="{BB962C8B-B14F-4D97-AF65-F5344CB8AC3E}">
        <p14:creationId xmlns:p14="http://schemas.microsoft.com/office/powerpoint/2010/main" val="321908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3"/>
          <p:cNvSpPr/>
          <p:nvPr/>
        </p:nvSpPr>
        <p:spPr>
          <a:xfrm>
            <a:off x="0" y="-124778"/>
            <a:ext cx="9144000" cy="164877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9" name="object 5"/>
          <p:cNvSpPr/>
          <p:nvPr userDrawn="1"/>
        </p:nvSpPr>
        <p:spPr>
          <a:xfrm>
            <a:off x="0" y="1524000"/>
            <a:ext cx="9144000" cy="4114800"/>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11" name="object 8"/>
          <p:cNvSpPr txBox="1"/>
          <p:nvPr/>
        </p:nvSpPr>
        <p:spPr>
          <a:xfrm>
            <a:off x="762000" y="1016197"/>
            <a:ext cx="7696200" cy="3860031"/>
          </a:xfrm>
          <a:prstGeom prst="rect">
            <a:avLst/>
          </a:prstGeom>
        </p:spPr>
        <p:txBody>
          <a:bodyPr vert="horz" wrap="square" lIns="0" tIns="0" rIns="0" bIns="0" rtlCol="0">
            <a:spAutoFit/>
          </a:bodyPr>
          <a:lstStyle/>
          <a:p>
            <a:pPr marL="8405">
              <a:lnSpc>
                <a:spcPts val="4298"/>
              </a:lnSpc>
            </a:pPr>
            <a:r>
              <a:rPr lang="en-US" sz="4000" b="1" spc="-176" dirty="0">
                <a:solidFill>
                  <a:schemeClr val="bg1"/>
                </a:solidFill>
                <a:latin typeface="Century Gothic" panose="020B0502020202020204" pitchFamily="34" charset="0"/>
                <a:cs typeface="Gill Sans MT"/>
              </a:rPr>
              <a:t>PLACE Tool Kit</a:t>
            </a:r>
          </a:p>
          <a:p>
            <a:pPr marL="8405" marR="0" lvl="0" indent="0" algn="l" defTabSz="914400" rtl="0" eaLnBrk="1" fontAlgn="auto" latinLnBrk="0" hangingPunct="1">
              <a:lnSpc>
                <a:spcPts val="4298"/>
              </a:lnSpc>
              <a:spcBef>
                <a:spcPts val="0"/>
              </a:spcBef>
              <a:spcAft>
                <a:spcPts val="0"/>
              </a:spcAft>
              <a:buClrTx/>
              <a:buSzTx/>
              <a:buFontTx/>
              <a:buNone/>
              <a:tabLst/>
              <a:defRPr/>
            </a:pPr>
            <a:r>
              <a:rPr lang="en-US" sz="3600" b="1" dirty="0">
                <a:solidFill>
                  <a:schemeClr val="bg1"/>
                </a:solidFill>
                <a:latin typeface="Century Gothic" panose="020B0502020202020204" pitchFamily="34" charset="0"/>
              </a:rPr>
              <a:t>Interviews with Venue Informants (Level 2)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Using PLACE Form </a:t>
            </a:r>
            <a:r>
              <a:rPr lang="en-US" sz="3600" b="0" dirty="0">
                <a:solidFill>
                  <a:schemeClr val="bg1"/>
                </a:solidFill>
                <a:latin typeface="Century Gothic" panose="020B0502020202020204" pitchFamily="34" charset="0"/>
              </a:rPr>
              <a:t>B</a:t>
            </a:r>
            <a:r>
              <a:rPr lang="en-US" sz="3600" dirty="0">
                <a:solidFill>
                  <a:schemeClr val="bg1"/>
                </a:solidFill>
                <a:latin typeface="Century Gothic" panose="020B0502020202020204" pitchFamily="34" charset="0"/>
              </a:rPr>
              <a:t>:</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Interviewer Training</a:t>
            </a:r>
            <a:endParaRPr lang="en-US" sz="3600" dirty="0">
              <a:solidFill>
                <a:schemeClr val="bg1"/>
              </a:solidFill>
              <a:latin typeface="Century Gothic" panose="020B0502020202020204" pitchFamily="34" charset="0"/>
              <a:cs typeface="Gill Sans MT"/>
            </a:endParaRPr>
          </a:p>
          <a:p>
            <a:pPr marL="8405">
              <a:lnSpc>
                <a:spcPts val="4298"/>
              </a:lnSpc>
            </a:pPr>
            <a:endParaRPr lang="en-US" sz="3772" dirty="0">
              <a:solidFill>
                <a:schemeClr val="bg1"/>
              </a:solidFill>
              <a:latin typeface="Futura Lt BT" panose="020B0402020204020303" pitchFamily="34" charset="0"/>
              <a:cs typeface="Gill Sans MT"/>
            </a:endParaRPr>
          </a:p>
          <a:p>
            <a:pPr marL="8405">
              <a:lnSpc>
                <a:spcPts val="4298"/>
              </a:lnSpc>
            </a:pPr>
            <a:endParaRPr sz="3772" dirty="0">
              <a:solidFill>
                <a:schemeClr val="bg1"/>
              </a:solidFill>
              <a:latin typeface="Futura Lt BT" panose="020B0402020204020303" pitchFamily="34" charset="0"/>
              <a:cs typeface="Gill Sans MT"/>
            </a:endParaRPr>
          </a:p>
        </p:txBody>
      </p:sp>
      <p:sp>
        <p:nvSpPr>
          <p:cNvPr id="13" name="Rectangle 12"/>
          <p:cNvSpPr>
            <a:spLocks noChangeArrowheads="1"/>
          </p:cNvSpPr>
          <p:nvPr/>
        </p:nvSpPr>
        <p:spPr bwMode="auto">
          <a:xfrm>
            <a:off x="-2404276"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2" name="AutoShape 2" descr="Related image">
            <a:extLst>
              <a:ext uri="{FF2B5EF4-FFF2-40B4-BE49-F238E27FC236}">
                <a16:creationId xmlns:a16="http://schemas.microsoft.com/office/drawing/2014/main" id="{BAE2467A-8AF6-4558-9AA7-F32A9E6AF2F0}"/>
              </a:ext>
            </a:extLst>
          </p:cNvPr>
          <p:cNvSpPr>
            <a:spLocks noChangeAspect="1" noChangeArrowheads="1"/>
          </p:cNvSpPr>
          <p:nvPr/>
        </p:nvSpPr>
        <p:spPr bwMode="auto">
          <a:xfrm>
            <a:off x="4433455" y="3294530"/>
            <a:ext cx="27709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a:p>
        </p:txBody>
      </p:sp>
    </p:spTree>
    <p:extLst>
      <p:ext uri="{BB962C8B-B14F-4D97-AF65-F5344CB8AC3E}">
        <p14:creationId xmlns:p14="http://schemas.microsoft.com/office/powerpoint/2010/main" val="393441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p:nvSpPr>
        <p:spPr>
          <a:xfrm>
            <a:off x="0" y="-1"/>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10980" lvl="1" algn="l">
              <a:lnSpc>
                <a:spcPts val="2250"/>
              </a:lnSpc>
            </a:pPr>
            <a:endParaRPr lang="en-US" sz="1191" dirty="0">
              <a:solidFill>
                <a:schemeClr val="bg1"/>
              </a:solidFill>
              <a:latin typeface="Futura LT Pro Book"/>
              <a:cs typeface="Futura LT Pro Book"/>
            </a:endParaRPr>
          </a:p>
        </p:txBody>
      </p:sp>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solidFill>
                <a:srgbClr val="A7BF39"/>
              </a:solidFill>
            </a:endParaRPr>
          </a:p>
        </p:txBody>
      </p:sp>
      <p:sp>
        <p:nvSpPr>
          <p:cNvPr id="5" name="Rectangle 4"/>
          <p:cNvSpPr/>
          <p:nvPr/>
        </p:nvSpPr>
        <p:spPr>
          <a:xfrm>
            <a:off x="900545" y="2622177"/>
            <a:ext cx="7571102" cy="2593018"/>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600"/>
              </a:spcAft>
              <a:buClrTx/>
              <a:buSzTx/>
              <a:buFontTx/>
              <a:buNone/>
              <a:tabLst/>
              <a:defRPr/>
            </a:pPr>
            <a:r>
              <a:rPr kumimoji="0" lang="en-US" sz="1800"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600"/>
              </a:spcAft>
              <a:buClrTx/>
              <a:buSzTx/>
              <a:buFontTx/>
              <a:buNone/>
              <a:tabLst/>
              <a:defRPr/>
            </a:pPr>
            <a:r>
              <a:rPr kumimoji="0" lang="en-US" sz="1800"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Tree>
    <p:extLst>
      <p:ext uri="{BB962C8B-B14F-4D97-AF65-F5344CB8AC3E}">
        <p14:creationId xmlns:p14="http://schemas.microsoft.com/office/powerpoint/2010/main" val="115863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373524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580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4"/>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267799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56114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421653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5022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378252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676706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p:nvSpPr>
        <p:spPr>
          <a:xfrm>
            <a:off x="0" y="-1"/>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10980" lvl="1" algn="l">
              <a:lnSpc>
                <a:spcPts val="2250"/>
              </a:lnSpc>
            </a:pPr>
            <a:endParaRPr lang="en-US" sz="1191" dirty="0">
              <a:solidFill>
                <a:schemeClr val="bg1"/>
              </a:solidFill>
              <a:latin typeface="Futura LT Pro Book"/>
              <a:cs typeface="Futura LT Pro Book"/>
            </a:endParaRPr>
          </a:p>
        </p:txBody>
      </p:sp>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solidFill>
                <a:srgbClr val="A7BF39"/>
              </a:solidFill>
            </a:endParaRPr>
          </a:p>
        </p:txBody>
      </p:sp>
      <p:sp>
        <p:nvSpPr>
          <p:cNvPr id="5" name="Rectangle 4"/>
          <p:cNvSpPr/>
          <p:nvPr/>
        </p:nvSpPr>
        <p:spPr>
          <a:xfrm>
            <a:off x="900545" y="2622177"/>
            <a:ext cx="7571102" cy="2593018"/>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600"/>
              </a:spcAft>
              <a:buClrTx/>
              <a:buSzTx/>
              <a:buFontTx/>
              <a:buNone/>
              <a:tabLst/>
              <a:defRPr/>
            </a:pPr>
            <a:r>
              <a:rPr kumimoji="0" lang="en-US" sz="1800"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600"/>
              </a:spcAft>
              <a:buClrTx/>
              <a:buSzTx/>
              <a:buFontTx/>
              <a:buNone/>
              <a:tabLst/>
              <a:defRPr/>
            </a:pPr>
            <a:r>
              <a:rPr kumimoji="0" lang="en-US" sz="1800"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Tree>
    <p:extLst>
      <p:ext uri="{BB962C8B-B14F-4D97-AF65-F5344CB8AC3E}">
        <p14:creationId xmlns:p14="http://schemas.microsoft.com/office/powerpoint/2010/main" val="20860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071268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13446-F699-4544-BC7F-69C72765BDC0}"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5A05A-6AE0-4458-A5BA-3A225C2D495B}" type="slidenum">
              <a:rPr lang="en-US" smtClean="0"/>
              <a:pPr/>
              <a:t>‹#›</a:t>
            </a:fld>
            <a:endParaRPr lang="en-US"/>
          </a:p>
        </p:txBody>
      </p:sp>
    </p:spTree>
    <p:extLst>
      <p:ext uri="{BB962C8B-B14F-4D97-AF65-F5344CB8AC3E}">
        <p14:creationId xmlns:p14="http://schemas.microsoft.com/office/powerpoint/2010/main" val="73520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2622-0786-4641-9873-D9FA60827983}"/>
              </a:ext>
            </a:extLst>
          </p:cNvPr>
          <p:cNvSpPr>
            <a:spLocks noGrp="1"/>
          </p:cNvSpPr>
          <p:nvPr>
            <p:ph type="ctrTitle"/>
          </p:nvPr>
        </p:nvSpPr>
        <p:spPr>
          <a:xfrm>
            <a:off x="1143000" y="1121992"/>
            <a:ext cx="6858000" cy="2388253"/>
          </a:xfrm>
        </p:spPr>
        <p:txBody>
          <a:bodyPr anchor="b"/>
          <a:lstStyle>
            <a:lvl1pPr algn="ctr">
              <a:defRPr sz="3971"/>
            </a:lvl1pPr>
          </a:lstStyle>
          <a:p>
            <a:r>
              <a:rPr lang="en-US" dirty="0"/>
              <a:t>Click to edit Master title style</a:t>
            </a:r>
          </a:p>
        </p:txBody>
      </p:sp>
      <p:sp>
        <p:nvSpPr>
          <p:cNvPr id="3" name="Subtitle 2">
            <a:extLst>
              <a:ext uri="{FF2B5EF4-FFF2-40B4-BE49-F238E27FC236}">
                <a16:creationId xmlns:a16="http://schemas.microsoft.com/office/drawing/2014/main" id="{65DE2DDA-B355-4047-B8AA-ACE12A221D9F}"/>
              </a:ext>
            </a:extLst>
          </p:cNvPr>
          <p:cNvSpPr>
            <a:spLocks noGrp="1"/>
          </p:cNvSpPr>
          <p:nvPr>
            <p:ph type="subTitle" idx="1"/>
          </p:nvPr>
        </p:nvSpPr>
        <p:spPr>
          <a:xfrm>
            <a:off x="1143000" y="3602693"/>
            <a:ext cx="6858000" cy="1655669"/>
          </a:xfrm>
        </p:spPr>
        <p:txBody>
          <a:bodyPr/>
          <a:lstStyle>
            <a:lvl1pPr marL="0" indent="0" algn="ctr">
              <a:buNone/>
              <a:defRPr sz="1588"/>
            </a:lvl1pPr>
            <a:lvl2pPr marL="302575" indent="0" algn="ctr">
              <a:buNone/>
              <a:defRPr sz="1324"/>
            </a:lvl2pPr>
            <a:lvl3pPr marL="605150" indent="0" algn="ctr">
              <a:buNone/>
              <a:defRPr sz="1191"/>
            </a:lvl3pPr>
            <a:lvl4pPr marL="907725" indent="0" algn="ctr">
              <a:buNone/>
              <a:defRPr sz="1059"/>
            </a:lvl4pPr>
            <a:lvl5pPr marL="1210300" indent="0" algn="ctr">
              <a:buNone/>
              <a:defRPr sz="1059"/>
            </a:lvl5pPr>
            <a:lvl6pPr marL="1512875" indent="0" algn="ctr">
              <a:buNone/>
              <a:defRPr sz="1059"/>
            </a:lvl6pPr>
            <a:lvl7pPr marL="1815450" indent="0" algn="ctr">
              <a:buNone/>
              <a:defRPr sz="1059"/>
            </a:lvl7pPr>
            <a:lvl8pPr marL="2118025" indent="0" algn="ctr">
              <a:buNone/>
              <a:defRPr sz="1059"/>
            </a:lvl8pPr>
            <a:lvl9pPr marL="2420600" indent="0" algn="ctr">
              <a:buNone/>
              <a:defRPr sz="1059"/>
            </a:lvl9pPr>
          </a:lstStyle>
          <a:p>
            <a:r>
              <a:rPr lang="en-US" dirty="0"/>
              <a:t>Click to edit Master subtitle style</a:t>
            </a:r>
          </a:p>
        </p:txBody>
      </p:sp>
      <p:sp>
        <p:nvSpPr>
          <p:cNvPr id="4" name="Date Placeholder 3">
            <a:extLst>
              <a:ext uri="{FF2B5EF4-FFF2-40B4-BE49-F238E27FC236}">
                <a16:creationId xmlns:a16="http://schemas.microsoft.com/office/drawing/2014/main" id="{6C19EFA7-A1D4-4D48-A737-83EFDD4BD895}"/>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3BDA671E-2A3E-4EE0-8C52-D5F53B31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174E1-AD90-4A2E-9BDD-05A563EA207A}"/>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294589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A55E-3AE5-4B7A-ADC8-5FB523CF8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B24A4-8E7E-4413-B687-CB389F354ED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04E4C3-9456-4407-B794-770298E97720}"/>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FDE1A62C-5C2F-46E7-A3F4-36098AA40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E0E38-24AE-464C-8AA1-85F28F100200}"/>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1114528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A4A7-E67D-42E5-976A-1A5B719D9302}"/>
              </a:ext>
            </a:extLst>
          </p:cNvPr>
          <p:cNvSpPr>
            <a:spLocks noGrp="1"/>
          </p:cNvSpPr>
          <p:nvPr>
            <p:ph type="title"/>
          </p:nvPr>
        </p:nvSpPr>
        <p:spPr>
          <a:xfrm>
            <a:off x="623455" y="1710298"/>
            <a:ext cx="7886989" cy="2851897"/>
          </a:xfrm>
        </p:spPr>
        <p:txBody>
          <a:bodyPr anchor="b"/>
          <a:lstStyle>
            <a:lvl1pPr>
              <a:defRPr sz="3971"/>
            </a:lvl1pPr>
          </a:lstStyle>
          <a:p>
            <a:r>
              <a:rPr lang="en-US"/>
              <a:t>Click to edit Master title style</a:t>
            </a:r>
          </a:p>
        </p:txBody>
      </p:sp>
      <p:sp>
        <p:nvSpPr>
          <p:cNvPr id="3" name="Text Placeholder 2">
            <a:extLst>
              <a:ext uri="{FF2B5EF4-FFF2-40B4-BE49-F238E27FC236}">
                <a16:creationId xmlns:a16="http://schemas.microsoft.com/office/drawing/2014/main" id="{69131423-F5F9-4090-9262-DA969C0D2AEA}"/>
              </a:ext>
            </a:extLst>
          </p:cNvPr>
          <p:cNvSpPr>
            <a:spLocks noGrp="1"/>
          </p:cNvSpPr>
          <p:nvPr>
            <p:ph type="body" idx="1"/>
          </p:nvPr>
        </p:nvSpPr>
        <p:spPr>
          <a:xfrm>
            <a:off x="623455" y="4588811"/>
            <a:ext cx="7886989" cy="1500188"/>
          </a:xfrm>
        </p:spPr>
        <p:txBody>
          <a:bodyPr/>
          <a:lstStyle>
            <a:lvl1pPr marL="0" indent="0">
              <a:buNone/>
              <a:defRPr sz="1588">
                <a:solidFill>
                  <a:schemeClr val="tx1">
                    <a:tint val="75000"/>
                  </a:schemeClr>
                </a:solidFill>
              </a:defRPr>
            </a:lvl1pPr>
            <a:lvl2pPr marL="302575" indent="0">
              <a:buNone/>
              <a:defRPr sz="1324">
                <a:solidFill>
                  <a:schemeClr val="tx1">
                    <a:tint val="75000"/>
                  </a:schemeClr>
                </a:solidFill>
              </a:defRPr>
            </a:lvl2pPr>
            <a:lvl3pPr marL="605150" indent="0">
              <a:buNone/>
              <a:defRPr sz="1191">
                <a:solidFill>
                  <a:schemeClr val="tx1">
                    <a:tint val="75000"/>
                  </a:schemeClr>
                </a:solidFill>
              </a:defRPr>
            </a:lvl3pPr>
            <a:lvl4pPr marL="907725" indent="0">
              <a:buNone/>
              <a:defRPr sz="1059">
                <a:solidFill>
                  <a:schemeClr val="tx1">
                    <a:tint val="75000"/>
                  </a:schemeClr>
                </a:solidFill>
              </a:defRPr>
            </a:lvl4pPr>
            <a:lvl5pPr marL="1210300" indent="0">
              <a:buNone/>
              <a:defRPr sz="1059">
                <a:solidFill>
                  <a:schemeClr val="tx1">
                    <a:tint val="75000"/>
                  </a:schemeClr>
                </a:solidFill>
              </a:defRPr>
            </a:lvl5pPr>
            <a:lvl6pPr marL="1512875" indent="0">
              <a:buNone/>
              <a:defRPr sz="1059">
                <a:solidFill>
                  <a:schemeClr val="tx1">
                    <a:tint val="75000"/>
                  </a:schemeClr>
                </a:solidFill>
              </a:defRPr>
            </a:lvl6pPr>
            <a:lvl7pPr marL="1815450" indent="0">
              <a:buNone/>
              <a:defRPr sz="1059">
                <a:solidFill>
                  <a:schemeClr val="tx1">
                    <a:tint val="75000"/>
                  </a:schemeClr>
                </a:solidFill>
              </a:defRPr>
            </a:lvl7pPr>
            <a:lvl8pPr marL="2118025" indent="0">
              <a:buNone/>
              <a:defRPr sz="1059">
                <a:solidFill>
                  <a:schemeClr val="tx1">
                    <a:tint val="75000"/>
                  </a:schemeClr>
                </a:solidFill>
              </a:defRPr>
            </a:lvl8pPr>
            <a:lvl9pPr marL="2420600" indent="0">
              <a:buNone/>
              <a:defRPr sz="105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DD3DCC-5189-42C4-8539-3229DA124B55}"/>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D79C480E-ABEA-4A51-A6AD-2DE715195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C69FD-76E9-45B8-85DB-ECF841B28F71}"/>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4211299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2A1E-7D3B-4B39-980F-97B9CB33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B64CE-1A37-47B1-B381-729439764BCA}"/>
              </a:ext>
            </a:extLst>
          </p:cNvPr>
          <p:cNvSpPr>
            <a:spLocks noGrp="1"/>
          </p:cNvSpPr>
          <p:nvPr>
            <p:ph sz="half" idx="1"/>
          </p:nvPr>
        </p:nvSpPr>
        <p:spPr>
          <a:xfrm>
            <a:off x="629228" y="1825159"/>
            <a:ext cx="3873500" cy="43520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2E704-C0B6-48B3-A4FB-E794DE990691}"/>
              </a:ext>
            </a:extLst>
          </p:cNvPr>
          <p:cNvSpPr>
            <a:spLocks noGrp="1"/>
          </p:cNvSpPr>
          <p:nvPr>
            <p:ph sz="half" idx="2"/>
          </p:nvPr>
        </p:nvSpPr>
        <p:spPr>
          <a:xfrm>
            <a:off x="4641274" y="1825159"/>
            <a:ext cx="3873500" cy="43520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B42B0-C02B-486E-AA97-45844BBA052F}"/>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6" name="Footer Placeholder 5">
            <a:extLst>
              <a:ext uri="{FF2B5EF4-FFF2-40B4-BE49-F238E27FC236}">
                <a16:creationId xmlns:a16="http://schemas.microsoft.com/office/drawing/2014/main" id="{BC402B48-59B1-4D01-A6C6-0E2044762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45B24-9B72-4890-8E71-6D9996877663}"/>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1917996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25B3-09CF-4A36-B909-6CC18FAE048F}"/>
              </a:ext>
            </a:extLst>
          </p:cNvPr>
          <p:cNvSpPr>
            <a:spLocks noGrp="1"/>
          </p:cNvSpPr>
          <p:nvPr>
            <p:ph type="title"/>
          </p:nvPr>
        </p:nvSpPr>
        <p:spPr>
          <a:xfrm>
            <a:off x="629227" y="365594"/>
            <a:ext cx="7886989" cy="132509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9F8DF-E4C8-47AE-AD5C-1464586B17DC}"/>
              </a:ext>
            </a:extLst>
          </p:cNvPr>
          <p:cNvSpPr>
            <a:spLocks noGrp="1"/>
          </p:cNvSpPr>
          <p:nvPr>
            <p:ph type="body" idx="1"/>
          </p:nvPr>
        </p:nvSpPr>
        <p:spPr>
          <a:xfrm>
            <a:off x="629228" y="1680883"/>
            <a:ext cx="3869171" cy="823632"/>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Edit Master text styles</a:t>
            </a:r>
          </a:p>
        </p:txBody>
      </p:sp>
      <p:sp>
        <p:nvSpPr>
          <p:cNvPr id="4" name="Content Placeholder 3">
            <a:extLst>
              <a:ext uri="{FF2B5EF4-FFF2-40B4-BE49-F238E27FC236}">
                <a16:creationId xmlns:a16="http://schemas.microsoft.com/office/drawing/2014/main" id="{C01BBFB6-CB69-49F5-9F79-17A706B5A3D0}"/>
              </a:ext>
            </a:extLst>
          </p:cNvPr>
          <p:cNvSpPr>
            <a:spLocks noGrp="1"/>
          </p:cNvSpPr>
          <p:nvPr>
            <p:ph sz="half" idx="2"/>
          </p:nvPr>
        </p:nvSpPr>
        <p:spPr>
          <a:xfrm>
            <a:off x="629228" y="2504517"/>
            <a:ext cx="3869171" cy="3685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5EC73DF-49FA-48D7-81A6-91F83036CA75}"/>
              </a:ext>
            </a:extLst>
          </p:cNvPr>
          <p:cNvSpPr>
            <a:spLocks noGrp="1"/>
          </p:cNvSpPr>
          <p:nvPr>
            <p:ph type="body" sz="quarter" idx="3"/>
          </p:nvPr>
        </p:nvSpPr>
        <p:spPr>
          <a:xfrm>
            <a:off x="4629727" y="1680883"/>
            <a:ext cx="3886489" cy="823632"/>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Edit Master text styles</a:t>
            </a:r>
          </a:p>
        </p:txBody>
      </p:sp>
      <p:sp>
        <p:nvSpPr>
          <p:cNvPr id="6" name="Content Placeholder 5">
            <a:extLst>
              <a:ext uri="{FF2B5EF4-FFF2-40B4-BE49-F238E27FC236}">
                <a16:creationId xmlns:a16="http://schemas.microsoft.com/office/drawing/2014/main" id="{D1B7AB4B-E4AD-4799-8730-002E528313B8}"/>
              </a:ext>
            </a:extLst>
          </p:cNvPr>
          <p:cNvSpPr>
            <a:spLocks noGrp="1"/>
          </p:cNvSpPr>
          <p:nvPr>
            <p:ph sz="quarter" idx="4"/>
          </p:nvPr>
        </p:nvSpPr>
        <p:spPr>
          <a:xfrm>
            <a:off x="4629727" y="2504517"/>
            <a:ext cx="3886489" cy="3685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300B68A-0144-43D8-83CA-893AA9A5F5FA}"/>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8" name="Footer Placeholder 7">
            <a:extLst>
              <a:ext uri="{FF2B5EF4-FFF2-40B4-BE49-F238E27FC236}">
                <a16:creationId xmlns:a16="http://schemas.microsoft.com/office/drawing/2014/main" id="{7AB9544E-1B50-4689-A9AC-C7E25BD771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D00D4-A984-4FD0-9686-9E523D31790B}"/>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20573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E8D0-488D-4238-ADFD-3190DC63C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FBA8D-D017-49F1-A0AE-6322F76D9F49}"/>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4" name="Footer Placeholder 3">
            <a:extLst>
              <a:ext uri="{FF2B5EF4-FFF2-40B4-BE49-F238E27FC236}">
                <a16:creationId xmlns:a16="http://schemas.microsoft.com/office/drawing/2014/main" id="{F2B56610-55CE-4110-8B3E-FB30D9180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2A7E4-2C9F-46EC-AE27-5EB6A74015BF}"/>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2612954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01A8D-26B8-4928-9089-4BFDDE387E18}"/>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3" name="Footer Placeholder 2">
            <a:extLst>
              <a:ext uri="{FF2B5EF4-FFF2-40B4-BE49-F238E27FC236}">
                <a16:creationId xmlns:a16="http://schemas.microsoft.com/office/drawing/2014/main" id="{0D9DB5F6-F7EB-4483-BF61-FFD4A0763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220FB-67AE-4628-9CD3-69993546A2EA}"/>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2237609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A168-D7D1-4F5F-A6CE-E6967F9024CE}"/>
              </a:ext>
            </a:extLst>
          </p:cNvPr>
          <p:cNvSpPr>
            <a:spLocks noGrp="1"/>
          </p:cNvSpPr>
          <p:nvPr>
            <p:ph type="title"/>
          </p:nvPr>
        </p:nvSpPr>
        <p:spPr>
          <a:xfrm>
            <a:off x="629227" y="456642"/>
            <a:ext cx="2949864" cy="1601041"/>
          </a:xfrm>
        </p:spPr>
        <p:txBody>
          <a:bodyPr anchor="b"/>
          <a:lstStyle>
            <a:lvl1pPr>
              <a:defRPr sz="2118"/>
            </a:lvl1pPr>
          </a:lstStyle>
          <a:p>
            <a:r>
              <a:rPr lang="en-US"/>
              <a:t>Click to edit Master title style</a:t>
            </a:r>
          </a:p>
        </p:txBody>
      </p:sp>
      <p:sp>
        <p:nvSpPr>
          <p:cNvPr id="3" name="Content Placeholder 2">
            <a:extLst>
              <a:ext uri="{FF2B5EF4-FFF2-40B4-BE49-F238E27FC236}">
                <a16:creationId xmlns:a16="http://schemas.microsoft.com/office/drawing/2014/main" id="{733F8D10-2017-41DB-BB64-5818D8E590E8}"/>
              </a:ext>
            </a:extLst>
          </p:cNvPr>
          <p:cNvSpPr>
            <a:spLocks noGrp="1"/>
          </p:cNvSpPr>
          <p:nvPr>
            <p:ph idx="1"/>
          </p:nvPr>
        </p:nvSpPr>
        <p:spPr>
          <a:xfrm>
            <a:off x="3887933" y="987519"/>
            <a:ext cx="4628284" cy="4873158"/>
          </a:xfrm>
        </p:spPr>
        <p:txBody>
          <a:bodyPr/>
          <a:lstStyle>
            <a:lvl1pPr>
              <a:defRPr sz="2118"/>
            </a:lvl1pPr>
            <a:lvl2pPr>
              <a:defRPr sz="1853"/>
            </a:lvl2pPr>
            <a:lvl3pPr>
              <a:defRPr sz="1588"/>
            </a:lvl3pPr>
            <a:lvl4pPr>
              <a:defRPr sz="1324"/>
            </a:lvl4pPr>
            <a:lvl5pPr>
              <a:defRPr sz="1324"/>
            </a:lvl5pPr>
            <a:lvl6pPr>
              <a:defRPr sz="1324"/>
            </a:lvl6pPr>
            <a:lvl7pPr>
              <a:defRPr sz="1324"/>
            </a:lvl7pPr>
            <a:lvl8pPr>
              <a:defRPr sz="1324"/>
            </a:lvl8pPr>
            <a:lvl9pPr>
              <a:defRPr sz="132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707BE6B-7A08-4F50-8E32-DBF653F73968}"/>
              </a:ext>
            </a:extLst>
          </p:cNvPr>
          <p:cNvSpPr>
            <a:spLocks noGrp="1"/>
          </p:cNvSpPr>
          <p:nvPr>
            <p:ph type="body" sz="half" idx="2"/>
          </p:nvPr>
        </p:nvSpPr>
        <p:spPr>
          <a:xfrm>
            <a:off x="629227" y="2057683"/>
            <a:ext cx="2949864" cy="3811400"/>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a:t>Edit Master text styles</a:t>
            </a:r>
          </a:p>
        </p:txBody>
      </p:sp>
      <p:sp>
        <p:nvSpPr>
          <p:cNvPr id="5" name="Date Placeholder 4">
            <a:extLst>
              <a:ext uri="{FF2B5EF4-FFF2-40B4-BE49-F238E27FC236}">
                <a16:creationId xmlns:a16="http://schemas.microsoft.com/office/drawing/2014/main" id="{6419581E-2A3C-4487-9665-B00400A1912A}"/>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6" name="Footer Placeholder 5">
            <a:extLst>
              <a:ext uri="{FF2B5EF4-FFF2-40B4-BE49-F238E27FC236}">
                <a16:creationId xmlns:a16="http://schemas.microsoft.com/office/drawing/2014/main" id="{9DDB4D2B-86F7-4E5E-BF12-0294E8F14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19369-0882-4BFE-B71F-145F0EB4E5FC}"/>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2627892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B61B-7059-47BB-8003-7CF22785747F}"/>
              </a:ext>
            </a:extLst>
          </p:cNvPr>
          <p:cNvSpPr>
            <a:spLocks noGrp="1"/>
          </p:cNvSpPr>
          <p:nvPr>
            <p:ph type="title"/>
          </p:nvPr>
        </p:nvSpPr>
        <p:spPr>
          <a:xfrm>
            <a:off x="629227" y="456642"/>
            <a:ext cx="2949864" cy="1601041"/>
          </a:xfrm>
        </p:spPr>
        <p:txBody>
          <a:bodyPr anchor="b"/>
          <a:lstStyle>
            <a:lvl1pPr>
              <a:defRPr sz="2118"/>
            </a:lvl1pPr>
          </a:lstStyle>
          <a:p>
            <a:r>
              <a:rPr lang="en-US"/>
              <a:t>Click to edit Master title style</a:t>
            </a:r>
          </a:p>
        </p:txBody>
      </p:sp>
      <p:sp>
        <p:nvSpPr>
          <p:cNvPr id="3" name="Picture Placeholder 2">
            <a:extLst>
              <a:ext uri="{FF2B5EF4-FFF2-40B4-BE49-F238E27FC236}">
                <a16:creationId xmlns:a16="http://schemas.microsoft.com/office/drawing/2014/main" id="{3F044345-3566-4042-ABE2-0B33E8EC5B22}"/>
              </a:ext>
            </a:extLst>
          </p:cNvPr>
          <p:cNvSpPr>
            <a:spLocks noGrp="1"/>
          </p:cNvSpPr>
          <p:nvPr>
            <p:ph type="pic" idx="1"/>
          </p:nvPr>
        </p:nvSpPr>
        <p:spPr>
          <a:xfrm>
            <a:off x="3887933" y="987519"/>
            <a:ext cx="4628284" cy="4873158"/>
          </a:xfrm>
        </p:spPr>
        <p:txBody>
          <a:bodyPr/>
          <a:lstStyle>
            <a:lvl1pPr marL="0" indent="0">
              <a:buNone/>
              <a:defRPr sz="2118"/>
            </a:lvl1pPr>
            <a:lvl2pPr marL="302575" indent="0">
              <a:buNone/>
              <a:defRPr sz="1853"/>
            </a:lvl2pPr>
            <a:lvl3pPr marL="605150" indent="0">
              <a:buNone/>
              <a:defRPr sz="1588"/>
            </a:lvl3pPr>
            <a:lvl4pPr marL="907725" indent="0">
              <a:buNone/>
              <a:defRPr sz="1324"/>
            </a:lvl4pPr>
            <a:lvl5pPr marL="1210300" indent="0">
              <a:buNone/>
              <a:defRPr sz="1324"/>
            </a:lvl5pPr>
            <a:lvl6pPr marL="1512875" indent="0">
              <a:buNone/>
              <a:defRPr sz="1324"/>
            </a:lvl6pPr>
            <a:lvl7pPr marL="1815450" indent="0">
              <a:buNone/>
              <a:defRPr sz="1324"/>
            </a:lvl7pPr>
            <a:lvl8pPr marL="2118025" indent="0">
              <a:buNone/>
              <a:defRPr sz="1324"/>
            </a:lvl8pPr>
            <a:lvl9pPr marL="2420600" indent="0">
              <a:buNone/>
              <a:defRPr sz="1324"/>
            </a:lvl9pPr>
          </a:lstStyle>
          <a:p>
            <a:r>
              <a:rPr lang="en-US"/>
              <a:t>Click icon to add picture</a:t>
            </a:r>
          </a:p>
        </p:txBody>
      </p:sp>
      <p:sp>
        <p:nvSpPr>
          <p:cNvPr id="4" name="Text Placeholder 3">
            <a:extLst>
              <a:ext uri="{FF2B5EF4-FFF2-40B4-BE49-F238E27FC236}">
                <a16:creationId xmlns:a16="http://schemas.microsoft.com/office/drawing/2014/main" id="{C590F971-0A02-4228-8029-64C606654F3C}"/>
              </a:ext>
            </a:extLst>
          </p:cNvPr>
          <p:cNvSpPr>
            <a:spLocks noGrp="1"/>
          </p:cNvSpPr>
          <p:nvPr>
            <p:ph type="body" sz="half" idx="2"/>
          </p:nvPr>
        </p:nvSpPr>
        <p:spPr>
          <a:xfrm>
            <a:off x="629227" y="2057683"/>
            <a:ext cx="2949864" cy="3811400"/>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a:t>Edit Master text styles</a:t>
            </a:r>
          </a:p>
        </p:txBody>
      </p:sp>
      <p:sp>
        <p:nvSpPr>
          <p:cNvPr id="5" name="Date Placeholder 4">
            <a:extLst>
              <a:ext uri="{FF2B5EF4-FFF2-40B4-BE49-F238E27FC236}">
                <a16:creationId xmlns:a16="http://schemas.microsoft.com/office/drawing/2014/main" id="{82647B7C-2D38-4E36-82EB-A30C370089CB}"/>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6" name="Footer Placeholder 5">
            <a:extLst>
              <a:ext uri="{FF2B5EF4-FFF2-40B4-BE49-F238E27FC236}">
                <a16:creationId xmlns:a16="http://schemas.microsoft.com/office/drawing/2014/main" id="{5E60AFC7-A71A-403E-865C-F462BC2C3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547F9-3C2A-4777-98EB-720DC37E998D}"/>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254533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75698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05E2-A6FF-4375-8019-E320E3EED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77D2C-DBC7-4EF9-87AD-3C0E28AD99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4C8F-1585-498A-A7E9-9B8D77F9A8BC}"/>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A23E4A30-2C59-4D6C-8B2B-114304979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67D9C-A312-4172-A2C8-1765F66348DC}"/>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1344868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EFCE6-B144-4C05-AB40-5D67E461023A}"/>
              </a:ext>
            </a:extLst>
          </p:cNvPr>
          <p:cNvSpPr>
            <a:spLocks noGrp="1"/>
          </p:cNvSpPr>
          <p:nvPr>
            <p:ph type="title" orient="vert"/>
          </p:nvPr>
        </p:nvSpPr>
        <p:spPr>
          <a:xfrm>
            <a:off x="6543387" y="365595"/>
            <a:ext cx="1971386" cy="5811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2D39B-C8DC-472E-B11A-4CA06005B88A}"/>
              </a:ext>
            </a:extLst>
          </p:cNvPr>
          <p:cNvSpPr>
            <a:spLocks noGrp="1"/>
          </p:cNvSpPr>
          <p:nvPr>
            <p:ph type="body" orient="vert" idx="1"/>
          </p:nvPr>
        </p:nvSpPr>
        <p:spPr>
          <a:xfrm>
            <a:off x="629228" y="365595"/>
            <a:ext cx="5775614" cy="5811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0011-C8A6-4C12-8681-CE0B0F8DF9EA}"/>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B4F97F1D-3F89-46F8-AECF-8962F2628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5945-F970-4655-B7AB-FF86FF469AD6}"/>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84550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67558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2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73985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4"/>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36566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37995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54722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49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74464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99023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gi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4.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2"/>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pic>
        <p:nvPicPr>
          <p:cNvPr id="16" name="Picture 15">
            <a:extLst>
              <a:ext uri="{FF2B5EF4-FFF2-40B4-BE49-F238E27FC236}">
                <a16:creationId xmlns:a16="http://schemas.microsoft.com/office/drawing/2014/main" id="{1A21D004-4189-4636-9BEE-7D3AB323AAD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17" name="Picture 16">
            <a:extLst>
              <a:ext uri="{FF2B5EF4-FFF2-40B4-BE49-F238E27FC236}">
                <a16:creationId xmlns:a16="http://schemas.microsoft.com/office/drawing/2014/main" id="{8DC74DB4-8303-441D-B013-E6B10BB0F7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a:extLst>
              <a:ext uri="{FF2B5EF4-FFF2-40B4-BE49-F238E27FC236}">
                <a16:creationId xmlns:a16="http://schemas.microsoft.com/office/drawing/2014/main" id="{4FC1DBD5-55AC-43A3-8D79-7481E7A752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19" name="object 5">
            <a:extLst>
              <a:ext uri="{FF2B5EF4-FFF2-40B4-BE49-F238E27FC236}">
                <a16:creationId xmlns:a16="http://schemas.microsoft.com/office/drawing/2014/main" id="{73DCCB28-EAE0-44BE-9195-5E5AEF69277A}"/>
              </a:ext>
            </a:extLst>
          </p:cNvPr>
          <p:cNvSpPr/>
          <p:nvPr userDrawn="1"/>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20" name="object 3">
            <a:extLst>
              <a:ext uri="{FF2B5EF4-FFF2-40B4-BE49-F238E27FC236}">
                <a16:creationId xmlns:a16="http://schemas.microsoft.com/office/drawing/2014/main" id="{8558BB72-6FB5-4F5C-86D6-8244B769E553}"/>
              </a:ext>
            </a:extLst>
          </p:cNvPr>
          <p:cNvSpPr/>
          <p:nvPr userDrawn="1"/>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21" name="object 8">
            <a:extLst>
              <a:ext uri="{FF2B5EF4-FFF2-40B4-BE49-F238E27FC236}">
                <a16:creationId xmlns:a16="http://schemas.microsoft.com/office/drawing/2014/main" id="{289DABA5-0FA2-46F0-A307-A9E720A60833}"/>
              </a:ext>
            </a:extLst>
          </p:cNvPr>
          <p:cNvSpPr txBox="1"/>
          <p:nvPr userDrawn="1"/>
        </p:nvSpPr>
        <p:spPr>
          <a:xfrm>
            <a:off x="660291" y="653948"/>
            <a:ext cx="7924800" cy="2923877"/>
          </a:xfrm>
          <a:prstGeom prst="rect">
            <a:avLst/>
          </a:prstGeom>
        </p:spPr>
        <p:txBody>
          <a:bodyPr vert="horz" wrap="square" lIns="0" tIns="0" rIns="0" bIns="0" rtlCol="0">
            <a:spAutoFit/>
          </a:bodyPr>
          <a:lstStyle/>
          <a:p>
            <a:pPr marL="8405">
              <a:lnSpc>
                <a:spcPts val="3700"/>
              </a:lnSpc>
            </a:pPr>
            <a:r>
              <a:rPr lang="en-US" sz="3600" b="1" dirty="0">
                <a:solidFill>
                  <a:schemeClr val="bg1"/>
                </a:solidFill>
                <a:latin typeface="Century Gothic" panose="020B0502020202020204" pitchFamily="34" charset="0"/>
              </a:rPr>
              <a:t>PLACE Interviews with Venue Informants (Level 2)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Using PLACE Form </a:t>
            </a:r>
            <a:r>
              <a:rPr lang="en-US" sz="3600" b="0" dirty="0">
                <a:solidFill>
                  <a:schemeClr val="bg1"/>
                </a:solidFill>
                <a:latin typeface="Century Gothic" panose="020B0502020202020204" pitchFamily="34" charset="0"/>
              </a:rPr>
              <a:t>B</a:t>
            </a:r>
            <a:r>
              <a:rPr lang="en-US" sz="3600" dirty="0">
                <a:solidFill>
                  <a:schemeClr val="bg1"/>
                </a:solidFill>
                <a:latin typeface="Century Gothic" panose="020B0502020202020204" pitchFamily="34" charset="0"/>
              </a:rPr>
              <a:t>:</a:t>
            </a:r>
            <a:br>
              <a:rPr lang="en-US" sz="3600" dirty="0">
                <a:solidFill>
                  <a:schemeClr val="bg1"/>
                </a:solidFill>
                <a:latin typeface="Century Gothic" panose="020B0502020202020204" pitchFamily="34" charset="0"/>
              </a:rPr>
            </a:b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Interviewer Training</a:t>
            </a:r>
            <a:endParaRPr lang="en-US" sz="3600" dirty="0">
              <a:solidFill>
                <a:schemeClr val="bg1"/>
              </a:solidFill>
              <a:latin typeface="Century Gothic" panose="020B0502020202020204" pitchFamily="34" charset="0"/>
              <a:cs typeface="Gill Sans MT"/>
            </a:endParaRPr>
          </a:p>
          <a:p>
            <a:pPr marL="8405">
              <a:lnSpc>
                <a:spcPts val="4298"/>
              </a:lnSpc>
            </a:pPr>
            <a:endParaRPr sz="3772" dirty="0">
              <a:solidFill>
                <a:schemeClr val="bg1"/>
              </a:solidFill>
              <a:latin typeface="Century Gothic" panose="020B0502020202020204" pitchFamily="34" charset="0"/>
              <a:cs typeface="Gill Sans MT"/>
            </a:endParaRPr>
          </a:p>
        </p:txBody>
      </p:sp>
      <p:pic>
        <p:nvPicPr>
          <p:cNvPr id="22" name="Picture 21">
            <a:extLst>
              <a:ext uri="{FF2B5EF4-FFF2-40B4-BE49-F238E27FC236}">
                <a16:creationId xmlns:a16="http://schemas.microsoft.com/office/drawing/2014/main" id="{BD0D000E-675D-4B20-839F-AA39A3E766B0}"/>
              </a:ext>
            </a:extLst>
          </p:cNvPr>
          <p:cNvPicPr>
            <a:picLocks noChangeAspect="1"/>
          </p:cNvPicPr>
          <p:nvPr userDrawn="1"/>
        </p:nvPicPr>
        <p:blipFill>
          <a:blip r:embed="rId15"/>
          <a:stretch>
            <a:fillRect/>
          </a:stretch>
        </p:blipFill>
        <p:spPr>
          <a:xfrm>
            <a:off x="868985" y="6034905"/>
            <a:ext cx="1246909" cy="467917"/>
          </a:xfrm>
          <a:prstGeom prst="rect">
            <a:avLst/>
          </a:prstGeom>
        </p:spPr>
      </p:pic>
    </p:spTree>
    <p:extLst>
      <p:ext uri="{BB962C8B-B14F-4D97-AF65-F5344CB8AC3E}">
        <p14:creationId xmlns:p14="http://schemas.microsoft.com/office/powerpoint/2010/main" val="3220530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2"/>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pic>
        <p:nvPicPr>
          <p:cNvPr id="16" name="Picture 15">
            <a:extLst>
              <a:ext uri="{FF2B5EF4-FFF2-40B4-BE49-F238E27FC236}">
                <a16:creationId xmlns:a16="http://schemas.microsoft.com/office/drawing/2014/main" id="{1A21D004-4189-4636-9BEE-7D3AB323AAD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17" name="Picture 16">
            <a:extLst>
              <a:ext uri="{FF2B5EF4-FFF2-40B4-BE49-F238E27FC236}">
                <a16:creationId xmlns:a16="http://schemas.microsoft.com/office/drawing/2014/main" id="{8DC74DB4-8303-441D-B013-E6B10BB0F7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a:extLst>
              <a:ext uri="{FF2B5EF4-FFF2-40B4-BE49-F238E27FC236}">
                <a16:creationId xmlns:a16="http://schemas.microsoft.com/office/drawing/2014/main" id="{4FC1DBD5-55AC-43A3-8D79-7481E7A752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19" name="object 5">
            <a:extLst>
              <a:ext uri="{FF2B5EF4-FFF2-40B4-BE49-F238E27FC236}">
                <a16:creationId xmlns:a16="http://schemas.microsoft.com/office/drawing/2014/main" id="{73DCCB28-EAE0-44BE-9195-5E5AEF69277A}"/>
              </a:ext>
            </a:extLst>
          </p:cNvPr>
          <p:cNvSpPr/>
          <p:nvPr userDrawn="1"/>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20" name="object 3">
            <a:extLst>
              <a:ext uri="{FF2B5EF4-FFF2-40B4-BE49-F238E27FC236}">
                <a16:creationId xmlns:a16="http://schemas.microsoft.com/office/drawing/2014/main" id="{8558BB72-6FB5-4F5C-86D6-8244B769E553}"/>
              </a:ext>
            </a:extLst>
          </p:cNvPr>
          <p:cNvSpPr/>
          <p:nvPr userDrawn="1"/>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21" name="object 8">
            <a:extLst>
              <a:ext uri="{FF2B5EF4-FFF2-40B4-BE49-F238E27FC236}">
                <a16:creationId xmlns:a16="http://schemas.microsoft.com/office/drawing/2014/main" id="{289DABA5-0FA2-46F0-A307-A9E720A60833}"/>
              </a:ext>
            </a:extLst>
          </p:cNvPr>
          <p:cNvSpPr txBox="1"/>
          <p:nvPr userDrawn="1"/>
        </p:nvSpPr>
        <p:spPr>
          <a:xfrm>
            <a:off x="660291" y="653948"/>
            <a:ext cx="7924800" cy="2923877"/>
          </a:xfrm>
          <a:prstGeom prst="rect">
            <a:avLst/>
          </a:prstGeom>
        </p:spPr>
        <p:txBody>
          <a:bodyPr vert="horz" wrap="square" lIns="0" tIns="0" rIns="0" bIns="0" rtlCol="0">
            <a:spAutoFit/>
          </a:bodyPr>
          <a:lstStyle/>
          <a:p>
            <a:pPr marL="8405">
              <a:lnSpc>
                <a:spcPts val="3700"/>
              </a:lnSpc>
            </a:pPr>
            <a:r>
              <a:rPr lang="en-US" sz="3600" b="1" dirty="0">
                <a:solidFill>
                  <a:schemeClr val="bg1"/>
                </a:solidFill>
                <a:latin typeface="Century Gothic" panose="020B0502020202020204" pitchFamily="34" charset="0"/>
              </a:rPr>
              <a:t>PLACE Interviews with Venue Informants (Level 2)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Using PLACE Form </a:t>
            </a:r>
            <a:r>
              <a:rPr lang="en-US" sz="3600" b="0" dirty="0">
                <a:solidFill>
                  <a:schemeClr val="bg1"/>
                </a:solidFill>
                <a:latin typeface="Century Gothic" panose="020B0502020202020204" pitchFamily="34" charset="0"/>
              </a:rPr>
              <a:t>B</a:t>
            </a:r>
            <a:r>
              <a:rPr lang="en-US" sz="3600" dirty="0">
                <a:solidFill>
                  <a:schemeClr val="bg1"/>
                </a:solidFill>
                <a:latin typeface="Century Gothic" panose="020B0502020202020204" pitchFamily="34" charset="0"/>
              </a:rPr>
              <a:t>:</a:t>
            </a:r>
            <a:br>
              <a:rPr lang="en-US" sz="3600" dirty="0">
                <a:solidFill>
                  <a:schemeClr val="bg1"/>
                </a:solidFill>
                <a:latin typeface="Century Gothic" panose="020B0502020202020204" pitchFamily="34" charset="0"/>
              </a:rPr>
            </a:b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Interviewer Training</a:t>
            </a:r>
            <a:endParaRPr lang="en-US" sz="3600" dirty="0">
              <a:solidFill>
                <a:schemeClr val="bg1"/>
              </a:solidFill>
              <a:latin typeface="Century Gothic" panose="020B0502020202020204" pitchFamily="34" charset="0"/>
              <a:cs typeface="Gill Sans MT"/>
            </a:endParaRPr>
          </a:p>
          <a:p>
            <a:pPr marL="8405">
              <a:lnSpc>
                <a:spcPts val="4298"/>
              </a:lnSpc>
            </a:pPr>
            <a:endParaRPr sz="3772" dirty="0">
              <a:solidFill>
                <a:schemeClr val="bg1"/>
              </a:solidFill>
              <a:latin typeface="Century Gothic" panose="020B0502020202020204" pitchFamily="34" charset="0"/>
              <a:cs typeface="Gill Sans MT"/>
            </a:endParaRPr>
          </a:p>
        </p:txBody>
      </p:sp>
      <p:pic>
        <p:nvPicPr>
          <p:cNvPr id="22" name="Picture 21">
            <a:extLst>
              <a:ext uri="{FF2B5EF4-FFF2-40B4-BE49-F238E27FC236}">
                <a16:creationId xmlns:a16="http://schemas.microsoft.com/office/drawing/2014/main" id="{BD0D000E-675D-4B20-839F-AA39A3E766B0}"/>
              </a:ext>
            </a:extLst>
          </p:cNvPr>
          <p:cNvPicPr>
            <a:picLocks noChangeAspect="1"/>
          </p:cNvPicPr>
          <p:nvPr userDrawn="1"/>
        </p:nvPicPr>
        <p:blipFill>
          <a:blip r:embed="rId15"/>
          <a:stretch>
            <a:fillRect/>
          </a:stretch>
        </p:blipFill>
        <p:spPr>
          <a:xfrm>
            <a:off x="868985" y="6034905"/>
            <a:ext cx="1246909" cy="467917"/>
          </a:xfrm>
          <a:prstGeom prst="rect">
            <a:avLst/>
          </a:prstGeom>
        </p:spPr>
      </p:pic>
    </p:spTree>
    <p:extLst>
      <p:ext uri="{BB962C8B-B14F-4D97-AF65-F5344CB8AC3E}">
        <p14:creationId xmlns:p14="http://schemas.microsoft.com/office/powerpoint/2010/main" val="19168676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C527B-6392-4670-93C7-E1B190F6672C}"/>
              </a:ext>
            </a:extLst>
          </p:cNvPr>
          <p:cNvSpPr>
            <a:spLocks noGrp="1"/>
          </p:cNvSpPr>
          <p:nvPr>
            <p:ph type="title"/>
          </p:nvPr>
        </p:nvSpPr>
        <p:spPr>
          <a:xfrm>
            <a:off x="629228" y="365594"/>
            <a:ext cx="7885545" cy="13250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5CB29-4989-4CB1-83AF-DB2B92AD9B64}"/>
              </a:ext>
            </a:extLst>
          </p:cNvPr>
          <p:cNvSpPr>
            <a:spLocks noGrp="1"/>
          </p:cNvSpPr>
          <p:nvPr>
            <p:ph type="body" idx="1"/>
          </p:nvPr>
        </p:nvSpPr>
        <p:spPr>
          <a:xfrm>
            <a:off x="629228" y="1825159"/>
            <a:ext cx="7885545" cy="43520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692E4B-8621-423C-91CE-30A3EB6B6318}"/>
              </a:ext>
            </a:extLst>
          </p:cNvPr>
          <p:cNvSpPr>
            <a:spLocks noGrp="1"/>
          </p:cNvSpPr>
          <p:nvPr>
            <p:ph type="dt" sz="half" idx="2"/>
          </p:nvPr>
        </p:nvSpPr>
        <p:spPr>
          <a:xfrm>
            <a:off x="629228" y="6356537"/>
            <a:ext cx="2056534" cy="365592"/>
          </a:xfrm>
          <a:prstGeom prst="rect">
            <a:avLst/>
          </a:prstGeom>
        </p:spPr>
        <p:txBody>
          <a:bodyPr vert="horz" lIns="91440" tIns="45720" rIns="91440" bIns="45720" rtlCol="0" anchor="ctr"/>
          <a:lstStyle>
            <a:lvl1pPr algn="l">
              <a:defRPr sz="794">
                <a:solidFill>
                  <a:schemeClr val="tx1">
                    <a:tint val="75000"/>
                  </a:schemeClr>
                </a:solidFill>
              </a:defRPr>
            </a:lvl1p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BF3050F1-17B8-4D64-8997-D0E57AAAC6D8}"/>
              </a:ext>
            </a:extLst>
          </p:cNvPr>
          <p:cNvSpPr>
            <a:spLocks noGrp="1"/>
          </p:cNvSpPr>
          <p:nvPr>
            <p:ph type="ftr" sz="quarter" idx="3"/>
          </p:nvPr>
        </p:nvSpPr>
        <p:spPr>
          <a:xfrm>
            <a:off x="3029239" y="6356537"/>
            <a:ext cx="3085523" cy="365592"/>
          </a:xfrm>
          <a:prstGeom prst="rect">
            <a:avLst/>
          </a:prstGeom>
        </p:spPr>
        <p:txBody>
          <a:bodyPr vert="horz" lIns="91440" tIns="45720" rIns="91440" bIns="45720" rtlCol="0" anchor="ctr"/>
          <a:lstStyle>
            <a:lvl1pPr algn="ctr">
              <a:defRPr sz="79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F86036-9A83-42BA-93B6-754B90658211}"/>
              </a:ext>
            </a:extLst>
          </p:cNvPr>
          <p:cNvSpPr>
            <a:spLocks noGrp="1"/>
          </p:cNvSpPr>
          <p:nvPr>
            <p:ph type="sldNum" sz="quarter" idx="4"/>
          </p:nvPr>
        </p:nvSpPr>
        <p:spPr>
          <a:xfrm>
            <a:off x="6458239" y="6356537"/>
            <a:ext cx="2056534" cy="365592"/>
          </a:xfrm>
          <a:prstGeom prst="rect">
            <a:avLst/>
          </a:prstGeom>
        </p:spPr>
        <p:txBody>
          <a:bodyPr vert="horz" lIns="91440" tIns="45720" rIns="91440" bIns="45720" rtlCol="0" anchor="ctr"/>
          <a:lstStyle>
            <a:lvl1pPr algn="r">
              <a:defRPr sz="794">
                <a:solidFill>
                  <a:schemeClr val="tx1">
                    <a:tint val="75000"/>
                  </a:schemeClr>
                </a:solidFill>
              </a:defRPr>
            </a:lvl1pPr>
          </a:lstStyle>
          <a:p>
            <a:fld id="{E274AC5F-89E7-41E0-A405-85C198FCD60E}" type="slidenum">
              <a:rPr lang="en-US" smtClean="0"/>
              <a:t>‹#›</a:t>
            </a:fld>
            <a:endParaRPr lang="en-US"/>
          </a:p>
        </p:txBody>
      </p:sp>
    </p:spTree>
    <p:extLst>
      <p:ext uri="{BB962C8B-B14F-4D97-AF65-F5344CB8AC3E}">
        <p14:creationId xmlns:p14="http://schemas.microsoft.com/office/powerpoint/2010/main" val="3563929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05150" rtl="0" eaLnBrk="1" latinLnBrk="0" hangingPunct="1">
        <a:lnSpc>
          <a:spcPct val="90000"/>
        </a:lnSpc>
        <a:spcBef>
          <a:spcPct val="0"/>
        </a:spcBef>
        <a:buNone/>
        <a:defRPr sz="2912" kern="1200">
          <a:solidFill>
            <a:schemeClr val="tx1"/>
          </a:solidFill>
          <a:latin typeface="Century Gothic" panose="020B0502020202020204" pitchFamily="34" charset="0"/>
          <a:ea typeface="+mj-ea"/>
          <a:cs typeface="+mj-cs"/>
        </a:defRPr>
      </a:lvl1pPr>
    </p:titleStyle>
    <p:bodyStyle>
      <a:lvl1pPr marL="151287" indent="-151287" algn="l" defTabSz="605150" rtl="0" eaLnBrk="1" latinLnBrk="0" hangingPunct="1">
        <a:lnSpc>
          <a:spcPct val="90000"/>
        </a:lnSpc>
        <a:spcBef>
          <a:spcPts val="662"/>
        </a:spcBef>
        <a:buFont typeface="Arial" panose="020B0604020202020204" pitchFamily="34" charset="0"/>
        <a:buChar char="•"/>
        <a:defRPr sz="1853" kern="1200">
          <a:solidFill>
            <a:schemeClr val="tx1"/>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Century Gothic" panose="020B0502020202020204"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Century Gothic" panose="020B0502020202020204"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Century Gothic" panose="020B0502020202020204"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Century Gothic" panose="020B0502020202020204"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2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2.xml"/><Relationship Id="rId4" Type="http://schemas.openxmlformats.org/officeDocument/2006/relationships/image" Target="../media/image21.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2.xml"/><Relationship Id="rId4" Type="http://schemas.openxmlformats.org/officeDocument/2006/relationships/image" Target="../media/image19.sv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2.xml"/><Relationship Id="rId4" Type="http://schemas.openxmlformats.org/officeDocument/2006/relationships/image" Target="../media/image15.sv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2.xml"/><Relationship Id="rId4" Type="http://schemas.openxmlformats.org/officeDocument/2006/relationships/image" Target="../media/image26.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a:extLst>
              <a:ext uri="{FF2B5EF4-FFF2-40B4-BE49-F238E27FC236}">
                <a16:creationId xmlns:a16="http://schemas.microsoft.com/office/drawing/2014/main" id="{632DA310-C40F-4990-B6E0-807ECF53DE85}"/>
              </a:ext>
            </a:extLst>
          </p:cNvPr>
          <p:cNvSpPr txBox="1"/>
          <p:nvPr/>
        </p:nvSpPr>
        <p:spPr>
          <a:xfrm>
            <a:off x="4800600" y="4038600"/>
            <a:ext cx="5075381" cy="1533753"/>
          </a:xfrm>
          <a:prstGeom prst="rect">
            <a:avLst/>
          </a:prstGeom>
        </p:spPr>
        <p:txBody>
          <a:bodyPr vert="horz" wrap="square" lIns="0" tIns="0" rIns="0" bIns="0" rtlCol="0">
            <a:spAutoFit/>
          </a:bodyPr>
          <a:lstStyle/>
          <a:p>
            <a:pPr marL="8405">
              <a:lnSpc>
                <a:spcPts val="2000"/>
              </a:lnSpc>
              <a:spcAft>
                <a:spcPts val="600"/>
              </a:spcAft>
            </a:pPr>
            <a:r>
              <a:rPr lang="en-US" dirty="0">
                <a:solidFill>
                  <a:schemeClr val="bg1"/>
                </a:solidFill>
                <a:latin typeface="Century Gothic" panose="020B0502020202020204" pitchFamily="34" charset="0"/>
                <a:cs typeface="Futura LT Pro Book"/>
              </a:rPr>
              <a:t>Presenter name and degree here</a:t>
            </a:r>
          </a:p>
          <a:p>
            <a:pPr marL="8405">
              <a:lnSpc>
                <a:spcPts val="2000"/>
              </a:lnSpc>
              <a:spcAft>
                <a:spcPts val="600"/>
              </a:spcAft>
            </a:pPr>
            <a:r>
              <a:rPr lang="en-US" dirty="0">
                <a:solidFill>
                  <a:schemeClr val="bg1"/>
                </a:solidFill>
                <a:latin typeface="Century Gothic" panose="020B0502020202020204" pitchFamily="34" charset="0"/>
                <a:cs typeface="Futura LT Pro Book"/>
              </a:rPr>
              <a:t>Your organization here</a:t>
            </a:r>
          </a:p>
          <a:p>
            <a:pPr>
              <a:lnSpc>
                <a:spcPct val="100000"/>
              </a:lnSpc>
              <a:spcBef>
                <a:spcPts val="30"/>
              </a:spcBef>
            </a:pPr>
            <a:endParaRPr lang="en-US" dirty="0">
              <a:solidFill>
                <a:schemeClr val="bg1"/>
              </a:solidFill>
              <a:latin typeface="Century Gothic" panose="020B0502020202020204" pitchFamily="34" charset="0"/>
              <a:cs typeface="Times New Roman"/>
            </a:endParaRPr>
          </a:p>
          <a:p>
            <a:pPr marL="8405">
              <a:lnSpc>
                <a:spcPts val="2000"/>
              </a:lnSpc>
              <a:spcAft>
                <a:spcPts val="600"/>
              </a:spcAft>
            </a:pPr>
            <a:r>
              <a:rPr lang="en-US" dirty="0">
                <a:solidFill>
                  <a:schemeClr val="bg1"/>
                </a:solidFill>
                <a:latin typeface="Century Gothic" panose="020B0502020202020204" pitchFamily="34" charset="0"/>
                <a:cs typeface="Futura LT Pro Book"/>
              </a:rPr>
              <a:t>Date of presentation</a:t>
            </a:r>
          </a:p>
          <a:p>
            <a:pPr marL="8405">
              <a:lnSpc>
                <a:spcPts val="2000"/>
              </a:lnSpc>
              <a:spcAft>
                <a:spcPts val="600"/>
              </a:spcAft>
            </a:pPr>
            <a:r>
              <a:rPr lang="en-US" b="1" dirty="0">
                <a:solidFill>
                  <a:schemeClr val="bg1"/>
                </a:solidFill>
                <a:latin typeface="Century Gothic" panose="020B0502020202020204" pitchFamily="34" charset="0"/>
                <a:cs typeface="Futura LT Pro Book"/>
              </a:rPr>
              <a:t>Name of meeting</a:t>
            </a:r>
            <a:endParaRPr lang="en-US" dirty="0">
              <a:latin typeface="Century Gothic" panose="020B0502020202020204" pitchFamily="34" charset="0"/>
            </a:endParaRPr>
          </a:p>
        </p:txBody>
      </p:sp>
    </p:spTree>
    <p:extLst>
      <p:ext uri="{BB962C8B-B14F-4D97-AF65-F5344CB8AC3E}">
        <p14:creationId xmlns:p14="http://schemas.microsoft.com/office/powerpoint/2010/main" val="219230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9FB3-1E85-4D35-8839-39E25C1CD5CA}"/>
              </a:ext>
            </a:extLst>
          </p:cNvPr>
          <p:cNvSpPr>
            <a:spLocks noGrp="1"/>
          </p:cNvSpPr>
          <p:nvPr>
            <p:ph type="title"/>
          </p:nvPr>
        </p:nvSpPr>
        <p:spPr/>
        <p:txBody>
          <a:bodyPr/>
          <a:lstStyle/>
          <a:p>
            <a:r>
              <a:rPr lang="en-US" dirty="0"/>
              <a:t>Questionnaires</a:t>
            </a:r>
          </a:p>
        </p:txBody>
      </p:sp>
      <p:sp>
        <p:nvSpPr>
          <p:cNvPr id="3" name="Text Placeholder 2">
            <a:extLst>
              <a:ext uri="{FF2B5EF4-FFF2-40B4-BE49-F238E27FC236}">
                <a16:creationId xmlns:a16="http://schemas.microsoft.com/office/drawing/2014/main" id="{05DAD126-699D-4AFC-A76D-9590B98E22B7}"/>
              </a:ext>
            </a:extLst>
          </p:cNvPr>
          <p:cNvSpPr>
            <a:spLocks noGrp="1"/>
          </p:cNvSpPr>
          <p:nvPr>
            <p:ph type="body" sz="quarter" idx="10"/>
          </p:nvPr>
        </p:nvSpPr>
        <p:spPr>
          <a:xfrm>
            <a:off x="533400" y="1828800"/>
            <a:ext cx="7550727" cy="2286000"/>
          </a:xfrm>
        </p:spPr>
        <p:txBody>
          <a:bodyPr/>
          <a:lstStyle/>
          <a:p>
            <a:r>
              <a:rPr lang="en-US" dirty="0"/>
              <a:t>Form B: Venue Informant Interview</a:t>
            </a:r>
          </a:p>
          <a:p>
            <a:r>
              <a:rPr lang="en-US" dirty="0"/>
              <a:t>Provides space to record geographic coordinates, observations about venue, and observations about area around venue</a:t>
            </a:r>
          </a:p>
          <a:p>
            <a:pPr marL="0" indent="0">
              <a:buNone/>
            </a:pPr>
            <a:endParaRPr lang="en-US" dirty="0"/>
          </a:p>
        </p:txBody>
      </p:sp>
      <p:pic>
        <p:nvPicPr>
          <p:cNvPr id="5" name="Picture 4" descr="A picture containing clipart&#10;&#10;Description automatically generated">
            <a:extLst>
              <a:ext uri="{FF2B5EF4-FFF2-40B4-BE49-F238E27FC236}">
                <a16:creationId xmlns:a16="http://schemas.microsoft.com/office/drawing/2014/main" id="{43FFDDC5-39DB-4A7A-8293-B349320D3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886132"/>
            <a:ext cx="2286000" cy="2286000"/>
          </a:xfrm>
          <a:prstGeom prst="rect">
            <a:avLst/>
          </a:prstGeom>
        </p:spPr>
      </p:pic>
    </p:spTree>
    <p:extLst>
      <p:ext uri="{BB962C8B-B14F-4D97-AF65-F5344CB8AC3E}">
        <p14:creationId xmlns:p14="http://schemas.microsoft.com/office/powerpoint/2010/main" val="259196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1−6</a:t>
            </a:r>
          </a:p>
        </p:txBody>
      </p:sp>
      <p:sp>
        <p:nvSpPr>
          <p:cNvPr id="6" name="Content Placeholder 3">
            <a:extLst>
              <a:ext uri="{FF2B5EF4-FFF2-40B4-BE49-F238E27FC236}">
                <a16:creationId xmlns:a16="http://schemas.microsoft.com/office/drawing/2014/main" id="{D3F2FEB2-AB02-4F3E-A5CF-33AF1886251D}"/>
              </a:ext>
            </a:extLst>
          </p:cNvPr>
          <p:cNvSpPr txBox="1">
            <a:spLocks/>
          </p:cNvSpPr>
          <p:nvPr/>
        </p:nvSpPr>
        <p:spPr>
          <a:xfrm>
            <a:off x="549606" y="1815352"/>
            <a:ext cx="8377517" cy="3747247"/>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514350" indent="-514350">
              <a:lnSpc>
                <a:spcPct val="100000"/>
              </a:lnSpc>
              <a:buFont typeface="+mj-lt"/>
              <a:buAutoNum type="arabicPeriod"/>
            </a:pPr>
            <a:r>
              <a:rPr lang="en-US" sz="2400" dirty="0"/>
              <a:t>Review list of assigned venues</a:t>
            </a:r>
          </a:p>
          <a:p>
            <a:pPr marL="514350" indent="-514350">
              <a:lnSpc>
                <a:spcPct val="100000"/>
              </a:lnSpc>
              <a:buFont typeface="+mj-lt"/>
              <a:buAutoNum type="arabicPeriod"/>
            </a:pPr>
            <a:r>
              <a:rPr lang="en-US" sz="2400" dirty="0"/>
              <a:t>Enter information provided by community informants </a:t>
            </a:r>
          </a:p>
          <a:p>
            <a:pPr marL="514350" indent="-514350">
              <a:lnSpc>
                <a:spcPct val="100000"/>
              </a:lnSpc>
              <a:buFont typeface="+mj-lt"/>
              <a:buAutoNum type="arabicPeriod"/>
            </a:pPr>
            <a:r>
              <a:rPr lang="en-US" sz="2400" dirty="0"/>
              <a:t>Record basic information about the venue (in operation, correct address)</a:t>
            </a:r>
          </a:p>
          <a:p>
            <a:pPr marL="514350" indent="-514350">
              <a:lnSpc>
                <a:spcPct val="100000"/>
              </a:lnSpc>
              <a:buFont typeface="+mj-lt"/>
              <a:buAutoNum type="arabicPeriod"/>
            </a:pPr>
            <a:r>
              <a:rPr lang="en-US" sz="2400" dirty="0"/>
              <a:t>Find venue informant</a:t>
            </a:r>
          </a:p>
          <a:p>
            <a:pPr marL="514350" indent="-514350">
              <a:lnSpc>
                <a:spcPct val="100000"/>
              </a:lnSpc>
              <a:buFont typeface="+mj-lt"/>
              <a:buAutoNum type="arabicPeriod"/>
            </a:pPr>
            <a:r>
              <a:rPr lang="en-US" sz="2400" dirty="0"/>
              <a:t>Introduce yourself and describe interview</a:t>
            </a:r>
          </a:p>
          <a:p>
            <a:pPr marL="514350" indent="-514350">
              <a:lnSpc>
                <a:spcPct val="100000"/>
              </a:lnSpc>
              <a:buFont typeface="+mj-lt"/>
              <a:buAutoNum type="arabicPeriod"/>
            </a:pPr>
            <a:r>
              <a:rPr lang="en-US" sz="2400" dirty="0"/>
              <a:t>Offer the Form B fact sheet for informed consent</a:t>
            </a:r>
          </a:p>
        </p:txBody>
      </p:sp>
      <p:sp>
        <p:nvSpPr>
          <p:cNvPr id="3" name="TextBox 2">
            <a:extLst>
              <a:ext uri="{FF2B5EF4-FFF2-40B4-BE49-F238E27FC236}">
                <a16:creationId xmlns:a16="http://schemas.microsoft.com/office/drawing/2014/main" id="{CA3A6568-A5C3-440C-9480-5062F534E761}"/>
              </a:ext>
            </a:extLst>
          </p:cNvPr>
          <p:cNvSpPr txBox="1"/>
          <p:nvPr/>
        </p:nvSpPr>
        <p:spPr>
          <a:xfrm>
            <a:off x="3305908" y="5627077"/>
            <a:ext cx="1752600" cy="400110"/>
          </a:xfrm>
          <a:prstGeom prst="rect">
            <a:avLst/>
          </a:prstGeom>
          <a:noFill/>
        </p:spPr>
        <p:txBody>
          <a:bodyPr wrap="square" rtlCol="0">
            <a:spAutoFit/>
          </a:bodyPr>
          <a:lstStyle/>
          <a:p>
            <a:r>
              <a:rPr lang="en-US" sz="2000" dirty="0">
                <a:solidFill>
                  <a:srgbClr val="005268"/>
                </a:solidFill>
                <a:latin typeface="Century Gothic" panose="020B0502020202020204" pitchFamily="34" charset="0"/>
              </a:rPr>
              <a:t>(continued)</a:t>
            </a:r>
          </a:p>
        </p:txBody>
      </p:sp>
    </p:spTree>
    <p:extLst>
      <p:ext uri="{BB962C8B-B14F-4D97-AF65-F5344CB8AC3E}">
        <p14:creationId xmlns:p14="http://schemas.microsoft.com/office/powerpoint/2010/main" val="392543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7 − 11</a:t>
            </a:r>
          </a:p>
        </p:txBody>
      </p:sp>
      <p:sp>
        <p:nvSpPr>
          <p:cNvPr id="6" name="Content Placeholder 3">
            <a:extLst>
              <a:ext uri="{FF2B5EF4-FFF2-40B4-BE49-F238E27FC236}">
                <a16:creationId xmlns:a16="http://schemas.microsoft.com/office/drawing/2014/main" id="{D3F2FEB2-AB02-4F3E-A5CF-33AF1886251D}"/>
              </a:ext>
            </a:extLst>
          </p:cNvPr>
          <p:cNvSpPr txBox="1">
            <a:spLocks/>
          </p:cNvSpPr>
          <p:nvPr/>
        </p:nvSpPr>
        <p:spPr>
          <a:xfrm>
            <a:off x="1219200" y="2057400"/>
            <a:ext cx="7391400" cy="32766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514350" indent="-514350">
              <a:lnSpc>
                <a:spcPct val="100000"/>
              </a:lnSpc>
              <a:buFont typeface="+mj-lt"/>
              <a:buAutoNum type="arabicPeriod" startAt="7"/>
            </a:pPr>
            <a:r>
              <a:rPr lang="en-US" sz="2400" dirty="0"/>
              <a:t>Confirm eligibility (age 18 or older; willing)</a:t>
            </a:r>
          </a:p>
          <a:p>
            <a:pPr marL="514350" indent="-514350">
              <a:lnSpc>
                <a:spcPct val="100000"/>
              </a:lnSpc>
              <a:buFont typeface="+mj-lt"/>
              <a:buAutoNum type="arabicPeriod" startAt="7"/>
            </a:pPr>
            <a:r>
              <a:rPr lang="en-US" sz="2400" dirty="0"/>
              <a:t>Complete the interview using Form B</a:t>
            </a:r>
          </a:p>
          <a:p>
            <a:pPr marL="514350" indent="-514350">
              <a:lnSpc>
                <a:spcPct val="100000"/>
              </a:lnSpc>
              <a:buFont typeface="+mj-lt"/>
              <a:buAutoNum type="arabicPeriod" startAt="7"/>
            </a:pPr>
            <a:r>
              <a:rPr lang="en-US" sz="2400" dirty="0"/>
              <a:t>Thank informant and record outcome of visit on list of assigned venues</a:t>
            </a:r>
          </a:p>
          <a:p>
            <a:pPr marL="514350" indent="-514350">
              <a:lnSpc>
                <a:spcPct val="100000"/>
              </a:lnSpc>
              <a:buFont typeface="+mj-lt"/>
              <a:buAutoNum type="arabicPeriod" startAt="7"/>
            </a:pPr>
            <a:r>
              <a:rPr lang="en-US" sz="2400" dirty="0"/>
              <a:t>Complete observation modules</a:t>
            </a:r>
          </a:p>
          <a:p>
            <a:pPr marL="514350" indent="-514350">
              <a:lnSpc>
                <a:spcPct val="100000"/>
              </a:lnSpc>
              <a:buFont typeface="+mj-lt"/>
              <a:buAutoNum type="arabicPeriod" startAt="7"/>
            </a:pPr>
            <a:r>
              <a:rPr lang="en-US" sz="2400" dirty="0"/>
              <a:t>Measure mapping coordinates</a:t>
            </a:r>
          </a:p>
        </p:txBody>
      </p:sp>
    </p:spTree>
    <p:extLst>
      <p:ext uri="{BB962C8B-B14F-4D97-AF65-F5344CB8AC3E}">
        <p14:creationId xmlns:p14="http://schemas.microsoft.com/office/powerpoint/2010/main" val="125144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005268"/>
                </a:solidFill>
                <a:latin typeface="Century Gothic" panose="020B0502020202020204" pitchFamily="34" charset="0"/>
              </a:rPr>
              <a:t>Fact Sheet</a:t>
            </a:r>
          </a:p>
        </p:txBody>
      </p:sp>
      <p:sp>
        <p:nvSpPr>
          <p:cNvPr id="3" name="Text Placeholder 2">
            <a:extLst>
              <a:ext uri="{FF2B5EF4-FFF2-40B4-BE49-F238E27FC236}">
                <a16:creationId xmlns:a16="http://schemas.microsoft.com/office/drawing/2014/main" id="{AA6275B2-BBBA-4AC2-B701-F2F00C6E4EBC}"/>
              </a:ext>
            </a:extLst>
          </p:cNvPr>
          <p:cNvSpPr>
            <a:spLocks noGrp="1"/>
          </p:cNvSpPr>
          <p:nvPr>
            <p:ph type="body" sz="quarter" idx="10"/>
          </p:nvPr>
        </p:nvSpPr>
        <p:spPr/>
        <p:txBody>
          <a:bodyPr/>
          <a:lstStyle/>
          <a:p>
            <a:pPr marL="0" indent="0" algn="ctr">
              <a:buNone/>
            </a:pPr>
            <a:r>
              <a:rPr lang="en-US" sz="3600" dirty="0"/>
              <a:t>Informed Consent Fact Sheet</a:t>
            </a:r>
          </a:p>
        </p:txBody>
      </p:sp>
    </p:spTree>
    <p:extLst>
      <p:ext uri="{BB962C8B-B14F-4D97-AF65-F5344CB8AC3E}">
        <p14:creationId xmlns:p14="http://schemas.microsoft.com/office/powerpoint/2010/main" val="3244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B42BF-615D-4EEF-A0A0-F61FB5D0FC5E}"/>
              </a:ext>
            </a:extLst>
          </p:cNvPr>
          <p:cNvSpPr txBox="1"/>
          <p:nvPr/>
        </p:nvSpPr>
        <p:spPr>
          <a:xfrm>
            <a:off x="533400" y="533400"/>
            <a:ext cx="21336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Fact sheet</a:t>
            </a:r>
          </a:p>
        </p:txBody>
      </p:sp>
      <p:pic>
        <p:nvPicPr>
          <p:cNvPr id="3" name="Picture 2">
            <a:extLst>
              <a:ext uri="{FF2B5EF4-FFF2-40B4-BE49-F238E27FC236}">
                <a16:creationId xmlns:a16="http://schemas.microsoft.com/office/drawing/2014/main" id="{2DDB54E8-015D-4B9A-87E9-FCABEC4A17AF}"/>
              </a:ext>
            </a:extLst>
          </p:cNvPr>
          <p:cNvPicPr>
            <a:picLocks noChangeAspect="1"/>
          </p:cNvPicPr>
          <p:nvPr/>
        </p:nvPicPr>
        <p:blipFill>
          <a:blip r:embed="rId2"/>
          <a:stretch>
            <a:fillRect/>
          </a:stretch>
        </p:blipFill>
        <p:spPr>
          <a:xfrm>
            <a:off x="2743200" y="321232"/>
            <a:ext cx="4428460" cy="6215536"/>
          </a:xfrm>
          <a:prstGeom prst="rect">
            <a:avLst/>
          </a:prstGeom>
          <a:ln>
            <a:solidFill>
              <a:schemeClr val="accent1"/>
            </a:solidFill>
          </a:ln>
        </p:spPr>
      </p:pic>
    </p:spTree>
    <p:extLst>
      <p:ext uri="{BB962C8B-B14F-4D97-AF65-F5344CB8AC3E}">
        <p14:creationId xmlns:p14="http://schemas.microsoft.com/office/powerpoint/2010/main" val="57410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209801" y="407599"/>
            <a:ext cx="6553200" cy="964002"/>
          </a:xfrm>
        </p:spPr>
        <p:txBody>
          <a:bodyPr/>
          <a:lstStyle/>
          <a:p>
            <a:r>
              <a:rPr lang="en-US" dirty="0"/>
              <a:t>Activity: Read fact sheet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4222376"/>
          </a:xfrm>
        </p:spPr>
        <p:txBody>
          <a:bodyPr>
            <a:normAutofit/>
          </a:bodyPr>
          <a:lstStyle/>
          <a:p>
            <a:r>
              <a:rPr lang="en-US" dirty="0"/>
              <a:t>Read the changed sections of the fact sheet aloud</a:t>
            </a:r>
          </a:p>
          <a:p>
            <a:r>
              <a:rPr lang="en-US" dirty="0"/>
              <a:t>Interviewers take turns reading the sections “What will the survey cover?” and “Can I refuse?”</a:t>
            </a:r>
          </a:p>
          <a:p>
            <a:r>
              <a:rPr lang="en-US" dirty="0"/>
              <a:t>Feel free to ask questions about the content of the fact sheet</a:t>
            </a:r>
          </a:p>
          <a:p>
            <a:pPr marL="0" indent="0">
              <a:buNone/>
            </a:pPr>
            <a:endParaRPr lang="en-US" dirty="0"/>
          </a:p>
        </p:txBody>
      </p:sp>
      <p:pic>
        <p:nvPicPr>
          <p:cNvPr id="3" name="Graphic 2" descr="Group">
            <a:extLst>
              <a:ext uri="{FF2B5EF4-FFF2-40B4-BE49-F238E27FC236}">
                <a16:creationId xmlns:a16="http://schemas.microsoft.com/office/drawing/2014/main" id="{244CBADC-5A62-45C6-828B-37A9126E9C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43552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C35186-95A0-4648-8D0E-9272780F8A11}"/>
              </a:ext>
            </a:extLst>
          </p:cNvPr>
          <p:cNvSpPr>
            <a:spLocks noGrp="1"/>
          </p:cNvSpPr>
          <p:nvPr>
            <p:ph type="body" sz="quarter" idx="10"/>
          </p:nvPr>
        </p:nvSpPr>
        <p:spPr/>
        <p:txBody>
          <a:bodyPr/>
          <a:lstStyle/>
          <a:p>
            <a:pPr marL="0" indent="0" algn="ctr">
              <a:buNone/>
            </a:pPr>
            <a:r>
              <a:rPr lang="en-US" sz="3600" b="1" dirty="0"/>
              <a:t>Form B: </a:t>
            </a:r>
          </a:p>
          <a:p>
            <a:pPr marL="0" indent="0" algn="ctr">
              <a:buNone/>
            </a:pPr>
            <a:r>
              <a:rPr lang="en-US" sz="3600" b="1" dirty="0"/>
              <a:t>Venue Informant Interview</a:t>
            </a:r>
          </a:p>
        </p:txBody>
      </p:sp>
    </p:spTree>
    <p:extLst>
      <p:ext uri="{BB962C8B-B14F-4D97-AF65-F5344CB8AC3E}">
        <p14:creationId xmlns:p14="http://schemas.microsoft.com/office/powerpoint/2010/main" val="388666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ABC751-8A13-4608-8F4F-9105E3450F75}"/>
              </a:ext>
            </a:extLst>
          </p:cNvPr>
          <p:cNvSpPr/>
          <p:nvPr/>
        </p:nvSpPr>
        <p:spPr>
          <a:xfrm>
            <a:off x="0" y="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363C06-13D4-4931-BA6F-B8FF1AC44ADC}"/>
              </a:ext>
            </a:extLst>
          </p:cNvPr>
          <p:cNvPicPr>
            <a:picLocks noChangeAspect="1"/>
          </p:cNvPicPr>
          <p:nvPr/>
        </p:nvPicPr>
        <p:blipFill>
          <a:blip r:embed="rId3"/>
          <a:stretch>
            <a:fillRect/>
          </a:stretch>
        </p:blipFill>
        <p:spPr>
          <a:xfrm>
            <a:off x="1371600" y="294837"/>
            <a:ext cx="7468642" cy="6268325"/>
          </a:xfrm>
          <a:prstGeom prst="rect">
            <a:avLst/>
          </a:prstGeom>
        </p:spPr>
      </p:pic>
    </p:spTree>
    <p:extLst>
      <p:ext uri="{BB962C8B-B14F-4D97-AF65-F5344CB8AC3E}">
        <p14:creationId xmlns:p14="http://schemas.microsoft.com/office/powerpoint/2010/main" val="209209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36BF-10B3-4EFF-A4C4-03BA8D880883}"/>
              </a:ext>
            </a:extLst>
          </p:cNvPr>
          <p:cNvSpPr>
            <a:spLocks noGrp="1"/>
          </p:cNvSpPr>
          <p:nvPr>
            <p:ph type="title"/>
          </p:nvPr>
        </p:nvSpPr>
        <p:spPr/>
        <p:txBody>
          <a:bodyPr/>
          <a:lstStyle/>
          <a:p>
            <a:r>
              <a:rPr lang="en-US" dirty="0"/>
              <a:t>Form B content</a:t>
            </a:r>
          </a:p>
        </p:txBody>
      </p:sp>
      <p:sp>
        <p:nvSpPr>
          <p:cNvPr id="6" name="Text Placeholder 2">
            <a:extLst>
              <a:ext uri="{FF2B5EF4-FFF2-40B4-BE49-F238E27FC236}">
                <a16:creationId xmlns:a16="http://schemas.microsoft.com/office/drawing/2014/main" id="{8F0EDB05-4708-47EC-B8D6-0DDECE7007B0}"/>
              </a:ext>
            </a:extLst>
          </p:cNvPr>
          <p:cNvSpPr>
            <a:spLocks noGrp="1"/>
          </p:cNvSpPr>
          <p:nvPr>
            <p:ph type="body" sz="quarter" idx="10"/>
          </p:nvPr>
        </p:nvSpPr>
        <p:spPr>
          <a:xfrm>
            <a:off x="578565" y="1949824"/>
            <a:ext cx="7885545" cy="2286000"/>
          </a:xfrm>
        </p:spPr>
        <p:txBody>
          <a:bodyPr>
            <a:noAutofit/>
          </a:bodyPr>
          <a:lstStyle/>
          <a:p>
            <a:pPr>
              <a:lnSpc>
                <a:spcPct val="100000"/>
              </a:lnSpc>
            </a:pPr>
            <a:r>
              <a:rPr lang="en-US" sz="2150" dirty="0"/>
              <a:t>Status of venue and confirm venue location and name</a:t>
            </a:r>
          </a:p>
          <a:p>
            <a:pPr>
              <a:lnSpc>
                <a:spcPct val="100000"/>
              </a:lnSpc>
            </a:pPr>
            <a:r>
              <a:rPr lang="en-US" sz="2150" dirty="0"/>
              <a:t>Recruitment</a:t>
            </a:r>
            <a:endParaRPr lang="en-US" sz="2150" dirty="0">
              <a:solidFill>
                <a:schemeClr val="accent2">
                  <a:lumMod val="75000"/>
                </a:schemeClr>
              </a:solidFill>
            </a:endParaRPr>
          </a:p>
          <a:p>
            <a:pPr>
              <a:lnSpc>
                <a:spcPct val="100000"/>
              </a:lnSpc>
            </a:pPr>
            <a:r>
              <a:rPr lang="en-US" sz="2150" dirty="0"/>
              <a:t>Staff at venue</a:t>
            </a:r>
          </a:p>
          <a:p>
            <a:pPr>
              <a:lnSpc>
                <a:spcPct val="100000"/>
              </a:lnSpc>
            </a:pPr>
            <a:r>
              <a:rPr lang="en-US" sz="2150" dirty="0"/>
              <a:t>Venue visitors (patrons)</a:t>
            </a:r>
          </a:p>
          <a:p>
            <a:pPr>
              <a:lnSpc>
                <a:spcPct val="100000"/>
              </a:lnSpc>
            </a:pPr>
            <a:r>
              <a:rPr lang="en-US" sz="2150" dirty="0"/>
              <a:t>Busy days and times</a:t>
            </a:r>
          </a:p>
          <a:p>
            <a:pPr>
              <a:lnSpc>
                <a:spcPct val="100000"/>
              </a:lnSpc>
            </a:pPr>
            <a:r>
              <a:rPr lang="en-US" sz="2150" dirty="0"/>
              <a:t>Other venues nearby</a:t>
            </a:r>
          </a:p>
          <a:p>
            <a:pPr>
              <a:lnSpc>
                <a:spcPct val="100000"/>
              </a:lnSpc>
            </a:pPr>
            <a:r>
              <a:rPr lang="en-US" sz="2150" dirty="0"/>
              <a:t>HIV prevention programs on site</a:t>
            </a:r>
          </a:p>
          <a:p>
            <a:pPr>
              <a:lnSpc>
                <a:spcPct val="100000"/>
              </a:lnSpc>
            </a:pPr>
            <a:r>
              <a:rPr lang="en-US" sz="2150" dirty="0"/>
              <a:t>Interviewer observations of venue</a:t>
            </a:r>
          </a:p>
          <a:p>
            <a:pPr>
              <a:lnSpc>
                <a:spcPct val="100000"/>
              </a:lnSpc>
            </a:pPr>
            <a:r>
              <a:rPr lang="en-US" sz="2150" dirty="0"/>
              <a:t>Mapping</a:t>
            </a:r>
          </a:p>
        </p:txBody>
      </p:sp>
    </p:spTree>
    <p:extLst>
      <p:ext uri="{BB962C8B-B14F-4D97-AF65-F5344CB8AC3E}">
        <p14:creationId xmlns:p14="http://schemas.microsoft.com/office/powerpoint/2010/main" val="329979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685868"/>
            <a:ext cx="6380017" cy="972060"/>
          </a:xfrm>
        </p:spPr>
        <p:txBody>
          <a:bodyPr/>
          <a:lstStyle/>
          <a:p>
            <a:r>
              <a:rPr lang="en-US" dirty="0"/>
              <a:t>Activity: Read questions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p:txBody>
          <a:bodyPr>
            <a:noAutofit/>
          </a:bodyPr>
          <a:lstStyle/>
          <a:p>
            <a:r>
              <a:rPr lang="en-US" sz="2470" dirty="0"/>
              <a:t>Read Form B aloud</a:t>
            </a:r>
          </a:p>
          <a:p>
            <a:r>
              <a:rPr lang="en-US" sz="2470" dirty="0"/>
              <a:t>Interviewers take turns reading a question and answer categories</a:t>
            </a:r>
          </a:p>
          <a:p>
            <a:r>
              <a:rPr lang="en-US" sz="2470" dirty="0"/>
              <a:t>The questions will be explained later in depth</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425004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762000" y="609600"/>
            <a:ext cx="7772400" cy="1143000"/>
          </a:xfrm>
        </p:spPr>
        <p:txBody>
          <a:bodyPr/>
          <a:lstStyle/>
          <a:p>
            <a:pPr>
              <a:buClr>
                <a:srgbClr val="009999"/>
              </a:buClr>
              <a:buSzPct val="75000"/>
              <a:buFont typeface="Monotype Sorts" pitchFamily="2" charset="2"/>
              <a:buNone/>
            </a:pPr>
            <a:r>
              <a:rPr lang="en-US" dirty="0"/>
              <a:t>PLACE fieldwork </a:t>
            </a:r>
          </a:p>
        </p:txBody>
      </p:sp>
      <p:sp>
        <p:nvSpPr>
          <p:cNvPr id="2" name="Content Placeholder 1"/>
          <p:cNvSpPr>
            <a:spLocks noGrp="1"/>
          </p:cNvSpPr>
          <p:nvPr>
            <p:ph type="body" sz="quarter" idx="10"/>
          </p:nvPr>
        </p:nvSpPr>
        <p:spPr>
          <a:xfrm>
            <a:off x="623455" y="2192991"/>
            <a:ext cx="7550727" cy="1763806"/>
          </a:xfrm>
        </p:spPr>
        <p:txBody>
          <a:bodyPr/>
          <a:lstStyle/>
          <a:p>
            <a:pPr marL="0" indent="0">
              <a:lnSpc>
                <a:spcPct val="100000"/>
              </a:lnSpc>
              <a:buNone/>
              <a:tabLst>
                <a:tab pos="1371600" algn="l"/>
              </a:tabLst>
            </a:pPr>
            <a:r>
              <a:rPr lang="en-US" sz="2800" dirty="0">
                <a:solidFill>
                  <a:srgbClr val="E6661F"/>
                </a:solidFill>
              </a:rPr>
              <a:t>Level 1: </a:t>
            </a:r>
            <a:r>
              <a:rPr lang="en-US" sz="2800" dirty="0"/>
              <a:t>Community informant interviews</a:t>
            </a:r>
          </a:p>
          <a:p>
            <a:pPr marL="0" indent="0">
              <a:lnSpc>
                <a:spcPct val="100000"/>
              </a:lnSpc>
              <a:buNone/>
              <a:tabLst>
                <a:tab pos="1371600" algn="l"/>
              </a:tabLst>
            </a:pPr>
            <a:endParaRPr lang="en-US" sz="2800" dirty="0"/>
          </a:p>
          <a:p>
            <a:pPr marL="0" indent="0">
              <a:lnSpc>
                <a:spcPct val="100000"/>
              </a:lnSpc>
              <a:buNone/>
              <a:tabLst>
                <a:tab pos="1371600" algn="l"/>
              </a:tabLst>
            </a:pPr>
            <a:r>
              <a:rPr lang="en-US" sz="2800" b="1" dirty="0">
                <a:solidFill>
                  <a:srgbClr val="E6661F"/>
                </a:solidFill>
              </a:rPr>
              <a:t>Level 2:</a:t>
            </a:r>
            <a:r>
              <a:rPr lang="en-US" sz="2800" dirty="0">
                <a:solidFill>
                  <a:srgbClr val="E6661F"/>
                </a:solidFill>
              </a:rPr>
              <a:t> </a:t>
            </a:r>
            <a:r>
              <a:rPr lang="en-US" sz="2800" dirty="0"/>
              <a:t>Venue informant interviews and 	mapping</a:t>
            </a:r>
          </a:p>
          <a:p>
            <a:pPr marL="0" indent="0">
              <a:lnSpc>
                <a:spcPct val="100000"/>
              </a:lnSpc>
              <a:buNone/>
              <a:tabLst>
                <a:tab pos="1371600" algn="l"/>
              </a:tabLst>
            </a:pPr>
            <a:endParaRPr lang="en-US" sz="2800" dirty="0"/>
          </a:p>
          <a:p>
            <a:pPr marL="0" indent="-1005840">
              <a:lnSpc>
                <a:spcPct val="100000"/>
              </a:lnSpc>
              <a:buNone/>
              <a:tabLst>
                <a:tab pos="1371600" algn="l"/>
              </a:tabLst>
            </a:pPr>
            <a:r>
              <a:rPr lang="en-US" sz="2800" b="1" dirty="0">
                <a:solidFill>
                  <a:srgbClr val="E6661F"/>
                </a:solidFill>
              </a:rPr>
              <a:t>Level 3: </a:t>
            </a:r>
            <a:r>
              <a:rPr lang="en-US" sz="2800" dirty="0"/>
              <a:t>Patron and worker interviews and     	HIV testing</a:t>
            </a:r>
            <a:endParaRPr lang="en-US" sz="2800" dirty="0">
              <a:solidFill>
                <a:srgbClr val="FF0000"/>
              </a:solidFill>
            </a:endParaRPr>
          </a:p>
          <a:p>
            <a:pPr marL="495300" indent="-495300">
              <a:lnSpc>
                <a:spcPct val="100000"/>
              </a:lnSpc>
              <a:buNone/>
              <a:tabLst>
                <a:tab pos="1371600" algn="l"/>
              </a:tabLst>
            </a:pPr>
            <a:endParaRPr lang="en-US" sz="2800" dirty="0"/>
          </a:p>
        </p:txBody>
      </p:sp>
    </p:spTree>
    <p:extLst>
      <p:ext uri="{BB962C8B-B14F-4D97-AF65-F5344CB8AC3E}">
        <p14:creationId xmlns:p14="http://schemas.microsoft.com/office/powerpoint/2010/main" val="363481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36BF-10B3-4EFF-A4C4-03BA8D880883}"/>
              </a:ext>
            </a:extLst>
          </p:cNvPr>
          <p:cNvSpPr>
            <a:spLocks noGrp="1"/>
          </p:cNvSpPr>
          <p:nvPr>
            <p:ph type="title"/>
          </p:nvPr>
        </p:nvSpPr>
        <p:spPr/>
        <p:txBody>
          <a:bodyPr/>
          <a:lstStyle/>
          <a:p>
            <a:r>
              <a:rPr lang="en-US" dirty="0"/>
              <a:t>Form B content</a:t>
            </a:r>
          </a:p>
        </p:txBody>
      </p:sp>
      <p:sp>
        <p:nvSpPr>
          <p:cNvPr id="3" name="Text Placeholder 2">
            <a:extLst>
              <a:ext uri="{FF2B5EF4-FFF2-40B4-BE49-F238E27FC236}">
                <a16:creationId xmlns:a16="http://schemas.microsoft.com/office/drawing/2014/main" id="{BA4477A0-5BF9-4CAF-8FAA-4C8BD6B290CB}"/>
              </a:ext>
            </a:extLst>
          </p:cNvPr>
          <p:cNvSpPr>
            <a:spLocks noGrp="1"/>
          </p:cNvSpPr>
          <p:nvPr>
            <p:ph type="body" sz="quarter" idx="10"/>
          </p:nvPr>
        </p:nvSpPr>
        <p:spPr>
          <a:xfrm>
            <a:off x="838200" y="1828800"/>
            <a:ext cx="8534400" cy="2286000"/>
          </a:xfrm>
        </p:spPr>
        <p:txBody>
          <a:bodyPr>
            <a:noAutofit/>
          </a:bodyPr>
          <a:lstStyle/>
          <a:p>
            <a:pPr>
              <a:lnSpc>
                <a:spcPct val="100000"/>
              </a:lnSpc>
            </a:pPr>
            <a:r>
              <a:rPr lang="en-US" sz="2150" dirty="0"/>
              <a:t>Status of venue and confirm venue location and name</a:t>
            </a:r>
          </a:p>
          <a:p>
            <a:pPr>
              <a:lnSpc>
                <a:spcPct val="100000"/>
              </a:lnSpc>
            </a:pPr>
            <a:r>
              <a:rPr lang="en-US" sz="2150" dirty="0"/>
              <a:t>Recruitment </a:t>
            </a:r>
            <a:r>
              <a:rPr lang="en-US" sz="2150" dirty="0">
                <a:solidFill>
                  <a:schemeClr val="accent2">
                    <a:lumMod val="75000"/>
                  </a:schemeClr>
                </a:solidFill>
              </a:rPr>
              <a:t>(will review later)</a:t>
            </a:r>
          </a:p>
          <a:p>
            <a:pPr>
              <a:lnSpc>
                <a:spcPct val="100000"/>
              </a:lnSpc>
            </a:pPr>
            <a:r>
              <a:rPr lang="en-US" sz="2150" dirty="0"/>
              <a:t>Staff at venue</a:t>
            </a:r>
          </a:p>
          <a:p>
            <a:pPr>
              <a:lnSpc>
                <a:spcPct val="100000"/>
              </a:lnSpc>
            </a:pPr>
            <a:r>
              <a:rPr lang="en-US" sz="2150" dirty="0"/>
              <a:t>Venue visitors</a:t>
            </a:r>
          </a:p>
          <a:p>
            <a:pPr marL="0" indent="0">
              <a:lnSpc>
                <a:spcPct val="100000"/>
              </a:lnSpc>
              <a:buNone/>
            </a:pPr>
            <a:endParaRPr lang="en-US" sz="2150" dirty="0"/>
          </a:p>
          <a:p>
            <a:pPr>
              <a:lnSpc>
                <a:spcPct val="100000"/>
              </a:lnSpc>
            </a:pPr>
            <a:r>
              <a:rPr lang="en-US" sz="2150" dirty="0"/>
              <a:t>Busy days and times</a:t>
            </a:r>
          </a:p>
          <a:p>
            <a:pPr>
              <a:lnSpc>
                <a:spcPct val="100000"/>
              </a:lnSpc>
            </a:pPr>
            <a:r>
              <a:rPr lang="en-US" sz="2150" dirty="0"/>
              <a:t>Other venues nearby</a:t>
            </a:r>
          </a:p>
          <a:p>
            <a:pPr>
              <a:lnSpc>
                <a:spcPct val="100000"/>
              </a:lnSpc>
            </a:pPr>
            <a:endParaRPr lang="en-US" sz="2150" dirty="0"/>
          </a:p>
          <a:p>
            <a:pPr>
              <a:lnSpc>
                <a:spcPct val="100000"/>
              </a:lnSpc>
            </a:pPr>
            <a:r>
              <a:rPr lang="en-US" sz="2150" dirty="0"/>
              <a:t>HIV prevention programs on site</a:t>
            </a:r>
          </a:p>
          <a:p>
            <a:pPr>
              <a:lnSpc>
                <a:spcPct val="100000"/>
              </a:lnSpc>
            </a:pPr>
            <a:r>
              <a:rPr lang="en-US" sz="2150" dirty="0"/>
              <a:t>Interviewer observations of venue</a:t>
            </a:r>
          </a:p>
          <a:p>
            <a:pPr>
              <a:lnSpc>
                <a:spcPct val="100000"/>
              </a:lnSpc>
            </a:pPr>
            <a:r>
              <a:rPr lang="en-US" sz="2150" dirty="0"/>
              <a:t>Mapping </a:t>
            </a:r>
            <a:r>
              <a:rPr lang="en-US" sz="2150" dirty="0">
                <a:solidFill>
                  <a:schemeClr val="accent2">
                    <a:lumMod val="75000"/>
                  </a:schemeClr>
                </a:solidFill>
              </a:rPr>
              <a:t>(will provide instructions later)</a:t>
            </a:r>
          </a:p>
          <a:p>
            <a:pPr marL="0" indent="0">
              <a:lnSpc>
                <a:spcPct val="100000"/>
              </a:lnSpc>
              <a:buNone/>
            </a:pPr>
            <a:endParaRPr lang="en-US" sz="2150" dirty="0"/>
          </a:p>
        </p:txBody>
      </p:sp>
      <p:grpSp>
        <p:nvGrpSpPr>
          <p:cNvPr id="8" name="Group 7">
            <a:extLst>
              <a:ext uri="{FF2B5EF4-FFF2-40B4-BE49-F238E27FC236}">
                <a16:creationId xmlns:a16="http://schemas.microsoft.com/office/drawing/2014/main" id="{9D89C1DF-4EC5-4D29-A593-E22278BDC616}"/>
              </a:ext>
            </a:extLst>
          </p:cNvPr>
          <p:cNvGrpSpPr/>
          <p:nvPr/>
        </p:nvGrpSpPr>
        <p:grpSpPr>
          <a:xfrm>
            <a:off x="673068" y="1860176"/>
            <a:ext cx="241332" cy="4742229"/>
            <a:chOff x="251012" y="1725773"/>
            <a:chExt cx="241332" cy="4742229"/>
          </a:xfrm>
        </p:grpSpPr>
        <p:sp>
          <p:nvSpPr>
            <p:cNvPr id="5" name="Left Brace 4">
              <a:extLst>
                <a:ext uri="{FF2B5EF4-FFF2-40B4-BE49-F238E27FC236}">
                  <a16:creationId xmlns:a16="http://schemas.microsoft.com/office/drawing/2014/main" id="{B19D2193-21BD-480E-8311-FFF91C1043A9}"/>
                </a:ext>
              </a:extLst>
            </p:cNvPr>
            <p:cNvSpPr/>
            <p:nvPr/>
          </p:nvSpPr>
          <p:spPr>
            <a:xfrm>
              <a:off x="294410" y="1725773"/>
              <a:ext cx="109715" cy="1703227"/>
            </a:xfrm>
            <a:prstGeom prst="lef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BD58321E-2815-4EFC-A69D-FB755A663708}"/>
                </a:ext>
              </a:extLst>
            </p:cNvPr>
            <p:cNvSpPr/>
            <p:nvPr/>
          </p:nvSpPr>
          <p:spPr>
            <a:xfrm>
              <a:off x="251012" y="3778625"/>
              <a:ext cx="109715" cy="1021975"/>
            </a:xfrm>
            <a:prstGeom prst="lef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9296BC3B-968D-46CF-8B1E-5838E1B3B8BA}"/>
                </a:ext>
              </a:extLst>
            </p:cNvPr>
            <p:cNvSpPr/>
            <p:nvPr/>
          </p:nvSpPr>
          <p:spPr>
            <a:xfrm>
              <a:off x="275765" y="4970997"/>
              <a:ext cx="216579" cy="1497005"/>
            </a:xfrm>
            <a:prstGeom prst="lef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a:extLst>
              <a:ext uri="{FF2B5EF4-FFF2-40B4-BE49-F238E27FC236}">
                <a16:creationId xmlns:a16="http://schemas.microsoft.com/office/drawing/2014/main" id="{C8E59802-CD1C-4587-A4D0-672671117BEA}"/>
              </a:ext>
            </a:extLst>
          </p:cNvPr>
          <p:cNvSpPr txBox="1"/>
          <p:nvPr/>
        </p:nvSpPr>
        <p:spPr>
          <a:xfrm>
            <a:off x="228600" y="2268003"/>
            <a:ext cx="444468" cy="461665"/>
          </a:xfrm>
          <a:prstGeom prst="rect">
            <a:avLst/>
          </a:prstGeom>
          <a:noFill/>
        </p:spPr>
        <p:txBody>
          <a:bodyPr wrap="square" rtlCol="0">
            <a:spAutoFit/>
          </a:bodyPr>
          <a:lstStyle/>
          <a:p>
            <a:pPr algn="ctr"/>
            <a:r>
              <a:rPr lang="en-US" sz="2400" dirty="0">
                <a:solidFill>
                  <a:schemeClr val="accent1">
                    <a:lumMod val="75000"/>
                  </a:schemeClr>
                </a:solidFill>
              </a:rPr>
              <a:t>1</a:t>
            </a:r>
          </a:p>
        </p:txBody>
      </p:sp>
      <p:sp>
        <p:nvSpPr>
          <p:cNvPr id="10" name="TextBox 9">
            <a:extLst>
              <a:ext uri="{FF2B5EF4-FFF2-40B4-BE49-F238E27FC236}">
                <a16:creationId xmlns:a16="http://schemas.microsoft.com/office/drawing/2014/main" id="{3384038E-1518-46DD-BED6-EC0E97111550}"/>
              </a:ext>
            </a:extLst>
          </p:cNvPr>
          <p:cNvSpPr txBox="1"/>
          <p:nvPr/>
        </p:nvSpPr>
        <p:spPr>
          <a:xfrm>
            <a:off x="167733" y="3955667"/>
            <a:ext cx="444468" cy="461665"/>
          </a:xfrm>
          <a:prstGeom prst="rect">
            <a:avLst/>
          </a:prstGeom>
          <a:noFill/>
        </p:spPr>
        <p:txBody>
          <a:bodyPr wrap="square" rtlCol="0">
            <a:spAutoFit/>
          </a:bodyPr>
          <a:lstStyle/>
          <a:p>
            <a:pPr algn="ctr"/>
            <a:r>
              <a:rPr lang="en-US" sz="2400" dirty="0">
                <a:solidFill>
                  <a:schemeClr val="accent1">
                    <a:lumMod val="75000"/>
                  </a:schemeClr>
                </a:solidFill>
              </a:rPr>
              <a:t>2</a:t>
            </a:r>
          </a:p>
        </p:txBody>
      </p:sp>
      <p:sp>
        <p:nvSpPr>
          <p:cNvPr id="11" name="TextBox 10">
            <a:extLst>
              <a:ext uri="{FF2B5EF4-FFF2-40B4-BE49-F238E27FC236}">
                <a16:creationId xmlns:a16="http://schemas.microsoft.com/office/drawing/2014/main" id="{FB5A246F-C350-456C-83AC-D9024D39110E}"/>
              </a:ext>
            </a:extLst>
          </p:cNvPr>
          <p:cNvSpPr txBox="1"/>
          <p:nvPr/>
        </p:nvSpPr>
        <p:spPr>
          <a:xfrm>
            <a:off x="241332" y="5623069"/>
            <a:ext cx="444468" cy="461665"/>
          </a:xfrm>
          <a:prstGeom prst="rect">
            <a:avLst/>
          </a:prstGeom>
          <a:noFill/>
        </p:spPr>
        <p:txBody>
          <a:bodyPr wrap="square" rtlCol="0">
            <a:spAutoFit/>
          </a:bodyPr>
          <a:lstStyle/>
          <a:p>
            <a:pPr algn="ctr"/>
            <a:r>
              <a:rPr lang="en-US" sz="2400" dirty="0">
                <a:solidFill>
                  <a:schemeClr val="accent1">
                    <a:lumMod val="75000"/>
                  </a:schemeClr>
                </a:solidFill>
              </a:rPr>
              <a:t>3</a:t>
            </a:r>
          </a:p>
        </p:txBody>
      </p:sp>
    </p:spTree>
    <p:extLst>
      <p:ext uri="{BB962C8B-B14F-4D97-AF65-F5344CB8AC3E}">
        <p14:creationId xmlns:p14="http://schemas.microsoft.com/office/powerpoint/2010/main" val="210800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533400"/>
            <a:ext cx="6380017" cy="972060"/>
          </a:xfrm>
        </p:spPr>
        <p:txBody>
          <a:bodyPr>
            <a:normAutofit fontScale="90000"/>
          </a:bodyPr>
          <a:lstStyle/>
          <a:p>
            <a:r>
              <a:rPr lang="en-US" dirty="0"/>
              <a:t>Activity: Read questions in Section 1</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3384176"/>
          </a:xfrm>
        </p:spPr>
        <p:txBody>
          <a:bodyPr>
            <a:noAutofit/>
          </a:bodyPr>
          <a:lstStyle/>
          <a:p>
            <a:r>
              <a:rPr lang="en-US" sz="2470" dirty="0"/>
              <a:t>Read Section 1 of Form B aloud again</a:t>
            </a:r>
          </a:p>
          <a:p>
            <a:r>
              <a:rPr lang="en-US" sz="2470" dirty="0"/>
              <a:t>Interviewers take turns reading a question and its answer categories</a:t>
            </a:r>
          </a:p>
          <a:p>
            <a:r>
              <a:rPr lang="en-US" sz="2470"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102175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A925-86CE-494D-96E9-CFA1B3B7E0A4}"/>
              </a:ext>
            </a:extLst>
          </p:cNvPr>
          <p:cNvSpPr>
            <a:spLocks noGrp="1"/>
          </p:cNvSpPr>
          <p:nvPr>
            <p:ph type="title"/>
          </p:nvPr>
        </p:nvSpPr>
        <p:spPr/>
        <p:txBody>
          <a:bodyPr/>
          <a:lstStyle/>
          <a:p>
            <a:r>
              <a:rPr lang="en-US" dirty="0"/>
              <a:t>Section 1: Confirm venue exists</a:t>
            </a:r>
          </a:p>
        </p:txBody>
      </p:sp>
      <p:sp>
        <p:nvSpPr>
          <p:cNvPr id="3" name="Text Placeholder 2">
            <a:extLst>
              <a:ext uri="{FF2B5EF4-FFF2-40B4-BE49-F238E27FC236}">
                <a16:creationId xmlns:a16="http://schemas.microsoft.com/office/drawing/2014/main" id="{B1C8B5E5-9944-4C8C-8C5A-5C06FD0EF0DD}"/>
              </a:ext>
            </a:extLst>
          </p:cNvPr>
          <p:cNvSpPr>
            <a:spLocks noGrp="1"/>
          </p:cNvSpPr>
          <p:nvPr>
            <p:ph type="body" sz="quarter" idx="10"/>
          </p:nvPr>
        </p:nvSpPr>
        <p:spPr>
          <a:xfrm>
            <a:off x="589851" y="1736912"/>
            <a:ext cx="7550727" cy="3384176"/>
          </a:xfrm>
        </p:spPr>
        <p:txBody>
          <a:bodyPr>
            <a:normAutofit/>
          </a:bodyPr>
          <a:lstStyle/>
          <a:p>
            <a:r>
              <a:rPr lang="en-US" dirty="0"/>
              <a:t>Status of venue:</a:t>
            </a:r>
          </a:p>
          <a:p>
            <a:pPr marL="954725" indent="-342900">
              <a:buClr>
                <a:srgbClr val="E6661F"/>
              </a:buClr>
              <a:buFont typeface="Wingdings" panose="05000000000000000000" pitchFamily="2" charset="2"/>
              <a:buChar char="§"/>
            </a:pPr>
            <a:r>
              <a:rPr lang="en-US" dirty="0"/>
              <a:t>Does venue exist?</a:t>
            </a:r>
          </a:p>
          <a:p>
            <a:pPr marL="611825" indent="0">
              <a:buNone/>
            </a:pPr>
            <a:endParaRPr lang="en-US" dirty="0"/>
          </a:p>
        </p:txBody>
      </p:sp>
    </p:spTree>
    <p:extLst>
      <p:ext uri="{BB962C8B-B14F-4D97-AF65-F5344CB8AC3E}">
        <p14:creationId xmlns:p14="http://schemas.microsoft.com/office/powerpoint/2010/main" val="188821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A925-86CE-494D-96E9-CFA1B3B7E0A4}"/>
              </a:ext>
            </a:extLst>
          </p:cNvPr>
          <p:cNvSpPr>
            <a:spLocks noGrp="1"/>
          </p:cNvSpPr>
          <p:nvPr>
            <p:ph type="title"/>
          </p:nvPr>
        </p:nvSpPr>
        <p:spPr/>
        <p:txBody>
          <a:bodyPr>
            <a:normAutofit fontScale="90000"/>
          </a:bodyPr>
          <a:lstStyle/>
          <a:p>
            <a:r>
              <a:rPr lang="en-US" dirty="0"/>
              <a:t>Section 1: Venue status options (1)</a:t>
            </a:r>
          </a:p>
        </p:txBody>
      </p:sp>
      <p:sp>
        <p:nvSpPr>
          <p:cNvPr id="3" name="Text Placeholder 2">
            <a:extLst>
              <a:ext uri="{FF2B5EF4-FFF2-40B4-BE49-F238E27FC236}">
                <a16:creationId xmlns:a16="http://schemas.microsoft.com/office/drawing/2014/main" id="{B1C8B5E5-9944-4C8C-8C5A-5C06FD0EF0DD}"/>
              </a:ext>
            </a:extLst>
          </p:cNvPr>
          <p:cNvSpPr>
            <a:spLocks noGrp="1"/>
          </p:cNvSpPr>
          <p:nvPr>
            <p:ph type="body" sz="quarter" idx="10"/>
          </p:nvPr>
        </p:nvSpPr>
        <p:spPr>
          <a:xfrm>
            <a:off x="0" y="1828800"/>
            <a:ext cx="8819745" cy="4435220"/>
          </a:xfrm>
        </p:spPr>
        <p:txBody>
          <a:bodyPr>
            <a:normAutofit/>
          </a:bodyPr>
          <a:lstStyle/>
          <a:p>
            <a:pPr marL="914400"/>
            <a:r>
              <a:rPr lang="en-US" dirty="0"/>
              <a:t>Venue not found </a:t>
            </a:r>
          </a:p>
          <a:p>
            <a:pPr marL="914400"/>
            <a:r>
              <a:rPr lang="en-US" dirty="0"/>
              <a:t>Venue found and operational</a:t>
            </a:r>
          </a:p>
          <a:p>
            <a:pPr marL="914400"/>
            <a:r>
              <a:rPr lang="en-US" dirty="0"/>
              <a:t>Closed for a week or more, but not permanently</a:t>
            </a:r>
          </a:p>
          <a:p>
            <a:pPr marL="914400"/>
            <a:r>
              <a:rPr lang="en-US" dirty="0"/>
              <a:t>Closed permanently</a:t>
            </a:r>
          </a:p>
          <a:p>
            <a:pPr marL="914400"/>
            <a:r>
              <a:rPr lang="en-US" dirty="0"/>
              <a:t>Duplicate venue</a:t>
            </a:r>
          </a:p>
          <a:p>
            <a:pPr marL="914400"/>
            <a:r>
              <a:rPr lang="en-US" dirty="0"/>
              <a:t>Other</a:t>
            </a:r>
          </a:p>
          <a:p>
            <a:pPr marL="611825" indent="0">
              <a:buNone/>
            </a:pPr>
            <a:endParaRPr lang="en-US" dirty="0"/>
          </a:p>
        </p:txBody>
      </p:sp>
    </p:spTree>
    <p:extLst>
      <p:ext uri="{BB962C8B-B14F-4D97-AF65-F5344CB8AC3E}">
        <p14:creationId xmlns:p14="http://schemas.microsoft.com/office/powerpoint/2010/main" val="403754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A925-86CE-494D-96E9-CFA1B3B7E0A4}"/>
              </a:ext>
            </a:extLst>
          </p:cNvPr>
          <p:cNvSpPr>
            <a:spLocks noGrp="1"/>
          </p:cNvSpPr>
          <p:nvPr>
            <p:ph type="title"/>
          </p:nvPr>
        </p:nvSpPr>
        <p:spPr/>
        <p:txBody>
          <a:bodyPr>
            <a:normAutofit fontScale="90000"/>
          </a:bodyPr>
          <a:lstStyle/>
          <a:p>
            <a:r>
              <a:rPr lang="en-US" dirty="0"/>
              <a:t>Section 1: Venue status options (2)</a:t>
            </a:r>
          </a:p>
        </p:txBody>
      </p:sp>
      <p:sp>
        <p:nvSpPr>
          <p:cNvPr id="3" name="Text Placeholder 2">
            <a:extLst>
              <a:ext uri="{FF2B5EF4-FFF2-40B4-BE49-F238E27FC236}">
                <a16:creationId xmlns:a16="http://schemas.microsoft.com/office/drawing/2014/main" id="{B1C8B5E5-9944-4C8C-8C5A-5C06FD0EF0DD}"/>
              </a:ext>
            </a:extLst>
          </p:cNvPr>
          <p:cNvSpPr>
            <a:spLocks noGrp="1"/>
          </p:cNvSpPr>
          <p:nvPr>
            <p:ph type="body" sz="quarter" idx="10"/>
          </p:nvPr>
        </p:nvSpPr>
        <p:spPr>
          <a:xfrm>
            <a:off x="-381000" y="1694396"/>
            <a:ext cx="9296400" cy="4706403"/>
          </a:xfrm>
        </p:spPr>
        <p:txBody>
          <a:bodyPr>
            <a:noAutofit/>
          </a:bodyPr>
          <a:lstStyle/>
          <a:p>
            <a:pPr marL="914400">
              <a:lnSpc>
                <a:spcPct val="100000"/>
              </a:lnSpc>
            </a:pPr>
            <a:r>
              <a:rPr lang="en-US" sz="2400" kern="0" dirty="0"/>
              <a:t>Venue not found </a:t>
            </a:r>
            <a:r>
              <a:rPr lang="en-US" sz="2400" kern="0" dirty="0">
                <a:solidFill>
                  <a:schemeClr val="accent2">
                    <a:lumMod val="75000"/>
                  </a:schemeClr>
                </a:solidFill>
              </a:rPr>
              <a:t>– Does not exist or not enough information to find it</a:t>
            </a:r>
            <a:endParaRPr lang="en-US" sz="2400" kern="0" dirty="0"/>
          </a:p>
          <a:p>
            <a:pPr marL="914400">
              <a:lnSpc>
                <a:spcPct val="100000"/>
              </a:lnSpc>
            </a:pPr>
            <a:r>
              <a:rPr lang="en-US" sz="2400" kern="0" dirty="0"/>
              <a:t>Venue found and operational </a:t>
            </a:r>
            <a:r>
              <a:rPr lang="en-US" sz="2400" kern="0" dirty="0">
                <a:solidFill>
                  <a:schemeClr val="accent2">
                    <a:lumMod val="75000"/>
                  </a:schemeClr>
                </a:solidFill>
              </a:rPr>
              <a:t>– Most venues!</a:t>
            </a:r>
            <a:endParaRPr lang="en-US" sz="2400" kern="0" dirty="0"/>
          </a:p>
          <a:p>
            <a:pPr marL="914400">
              <a:lnSpc>
                <a:spcPct val="100000"/>
              </a:lnSpc>
            </a:pPr>
            <a:r>
              <a:rPr lang="en-US" sz="2400" kern="0" dirty="0"/>
              <a:t>Closed for a week or more, but not permanently </a:t>
            </a:r>
            <a:r>
              <a:rPr lang="en-US" sz="2400" kern="0" dirty="0">
                <a:solidFill>
                  <a:schemeClr val="accent2">
                    <a:lumMod val="75000"/>
                  </a:schemeClr>
                </a:solidFill>
              </a:rPr>
              <a:t>– Example: for renovations, for the rainy season. If closed for one day, come back another day.</a:t>
            </a:r>
            <a:endParaRPr lang="en-US" sz="2400" kern="0" dirty="0"/>
          </a:p>
          <a:p>
            <a:pPr marL="914400">
              <a:lnSpc>
                <a:spcPct val="100000"/>
              </a:lnSpc>
            </a:pPr>
            <a:r>
              <a:rPr lang="en-US" sz="2400" kern="0" dirty="0"/>
              <a:t>Closed permanently </a:t>
            </a:r>
            <a:r>
              <a:rPr lang="en-US" sz="2400" kern="0" dirty="0">
                <a:solidFill>
                  <a:schemeClr val="accent2">
                    <a:lumMod val="75000"/>
                  </a:schemeClr>
                </a:solidFill>
              </a:rPr>
              <a:t>– No longer in operation</a:t>
            </a:r>
            <a:endParaRPr lang="en-US" sz="2400" kern="0" dirty="0"/>
          </a:p>
          <a:p>
            <a:pPr marL="914400">
              <a:lnSpc>
                <a:spcPct val="100000"/>
              </a:lnSpc>
            </a:pPr>
            <a:r>
              <a:rPr lang="en-US" sz="2400" kern="0" dirty="0"/>
              <a:t>Duplicate venue </a:t>
            </a:r>
            <a:r>
              <a:rPr lang="en-US" sz="2400" kern="0" dirty="0">
                <a:solidFill>
                  <a:schemeClr val="accent2">
                    <a:lumMod val="75000"/>
                  </a:schemeClr>
                </a:solidFill>
              </a:rPr>
              <a:t>– Example: You find out an interview was already conducted at the venue under a different name. No need to do another interview.</a:t>
            </a:r>
            <a:endParaRPr lang="en-US" sz="2400" kern="0" dirty="0"/>
          </a:p>
          <a:p>
            <a:pPr marL="914400">
              <a:lnSpc>
                <a:spcPct val="100000"/>
              </a:lnSpc>
            </a:pPr>
            <a:r>
              <a:rPr lang="en-US" sz="2400" kern="0" dirty="0"/>
              <a:t>Other</a:t>
            </a:r>
          </a:p>
          <a:p>
            <a:pPr marL="611825" indent="0">
              <a:buNone/>
            </a:pPr>
            <a:endParaRPr lang="en-US" sz="2470" kern="0" dirty="0"/>
          </a:p>
        </p:txBody>
      </p:sp>
    </p:spTree>
    <p:extLst>
      <p:ext uri="{BB962C8B-B14F-4D97-AF65-F5344CB8AC3E}">
        <p14:creationId xmlns:p14="http://schemas.microsoft.com/office/powerpoint/2010/main" val="135914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CC47-483D-4B44-A565-45C7D4597582}"/>
              </a:ext>
            </a:extLst>
          </p:cNvPr>
          <p:cNvSpPr>
            <a:spLocks noGrp="1"/>
          </p:cNvSpPr>
          <p:nvPr>
            <p:ph type="title"/>
          </p:nvPr>
        </p:nvSpPr>
        <p:spPr/>
        <p:txBody>
          <a:bodyPr>
            <a:normAutofit fontScale="90000"/>
          </a:bodyPr>
          <a:lstStyle/>
          <a:p>
            <a:r>
              <a:rPr lang="en-US" dirty="0"/>
              <a:t>Section 1: Correct basic information</a:t>
            </a:r>
          </a:p>
        </p:txBody>
      </p:sp>
      <p:sp>
        <p:nvSpPr>
          <p:cNvPr id="3" name="Text Placeholder 2">
            <a:extLst>
              <a:ext uri="{FF2B5EF4-FFF2-40B4-BE49-F238E27FC236}">
                <a16:creationId xmlns:a16="http://schemas.microsoft.com/office/drawing/2014/main" id="{CB36D625-F6BA-4593-858C-19CCE4827D20}"/>
              </a:ext>
            </a:extLst>
          </p:cNvPr>
          <p:cNvSpPr>
            <a:spLocks noGrp="1"/>
          </p:cNvSpPr>
          <p:nvPr>
            <p:ph type="body" sz="quarter" idx="10"/>
          </p:nvPr>
        </p:nvSpPr>
        <p:spPr/>
        <p:txBody>
          <a:bodyPr/>
          <a:lstStyle/>
          <a:p>
            <a:r>
              <a:rPr lang="en-US" dirty="0"/>
              <a:t>Correct name, address, and type given by community informants, if necessary</a:t>
            </a:r>
          </a:p>
          <a:p>
            <a:endParaRPr lang="en-US" dirty="0"/>
          </a:p>
        </p:txBody>
      </p:sp>
    </p:spTree>
    <p:extLst>
      <p:ext uri="{BB962C8B-B14F-4D97-AF65-F5344CB8AC3E}">
        <p14:creationId xmlns:p14="http://schemas.microsoft.com/office/powerpoint/2010/main" val="168045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36D625-F6BA-4593-858C-19CCE4827D20}"/>
              </a:ext>
            </a:extLst>
          </p:cNvPr>
          <p:cNvSpPr>
            <a:spLocks noGrp="1"/>
          </p:cNvSpPr>
          <p:nvPr>
            <p:ph type="body" sz="quarter" idx="10"/>
          </p:nvPr>
        </p:nvSpPr>
        <p:spPr/>
        <p:txBody>
          <a:bodyPr/>
          <a:lstStyle/>
          <a:p>
            <a:r>
              <a:rPr lang="en-US" dirty="0"/>
              <a:t>Questions about different people who visit a venue</a:t>
            </a:r>
          </a:p>
          <a:p>
            <a:r>
              <a:rPr lang="en-US" dirty="0"/>
              <a:t>Including key populations</a:t>
            </a:r>
          </a:p>
          <a:p>
            <a:endParaRPr lang="en-US" dirty="0"/>
          </a:p>
          <a:p>
            <a:endParaRPr lang="en-US" dirty="0"/>
          </a:p>
          <a:p>
            <a:endParaRPr lang="en-US" dirty="0"/>
          </a:p>
        </p:txBody>
      </p:sp>
      <p:sp>
        <p:nvSpPr>
          <p:cNvPr id="5" name="Title 4">
            <a:extLst>
              <a:ext uri="{FF2B5EF4-FFF2-40B4-BE49-F238E27FC236}">
                <a16:creationId xmlns:a16="http://schemas.microsoft.com/office/drawing/2014/main" id="{4593EFFF-8278-4DBD-A6E8-68D809087978}"/>
              </a:ext>
            </a:extLst>
          </p:cNvPr>
          <p:cNvSpPr>
            <a:spLocks noGrp="1"/>
          </p:cNvSpPr>
          <p:nvPr>
            <p:ph type="title"/>
          </p:nvPr>
        </p:nvSpPr>
        <p:spPr/>
        <p:txBody>
          <a:bodyPr/>
          <a:lstStyle/>
          <a:p>
            <a:r>
              <a:rPr lang="en-US" dirty="0"/>
              <a:t>Section 1: Venue visitors</a:t>
            </a:r>
          </a:p>
        </p:txBody>
      </p:sp>
    </p:spTree>
    <p:extLst>
      <p:ext uri="{BB962C8B-B14F-4D97-AF65-F5344CB8AC3E}">
        <p14:creationId xmlns:p14="http://schemas.microsoft.com/office/powerpoint/2010/main" val="737999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3" y="338396"/>
            <a:ext cx="7885545" cy="1008529"/>
          </a:xfrm>
        </p:spPr>
        <p:txBody>
          <a:bodyPr>
            <a:normAutofit fontScale="90000"/>
          </a:bodyPr>
          <a:lstStyle/>
          <a:p>
            <a:r>
              <a:rPr lang="en-US" dirty="0"/>
              <a:t>Who are men who have sex with men? </a:t>
            </a:r>
          </a:p>
        </p:txBody>
      </p:sp>
      <p:sp>
        <p:nvSpPr>
          <p:cNvPr id="3" name="Content Placeholder 2"/>
          <p:cNvSpPr>
            <a:spLocks noGrp="1"/>
          </p:cNvSpPr>
          <p:nvPr>
            <p:ph type="body" sz="quarter" idx="10"/>
          </p:nvPr>
        </p:nvSpPr>
        <p:spPr>
          <a:xfrm>
            <a:off x="528243" y="1828800"/>
            <a:ext cx="7550727" cy="2286000"/>
          </a:xfrm>
        </p:spPr>
        <p:txBody>
          <a:bodyPr>
            <a:noAutofit/>
          </a:bodyPr>
          <a:lstStyle/>
          <a:p>
            <a:r>
              <a:rPr lang="en-US" sz="2400" b="0" kern="0" dirty="0"/>
              <a:t>Men who have sex with men may self-identify as being gay, homosexual, or bisexual.  </a:t>
            </a:r>
          </a:p>
          <a:p>
            <a:r>
              <a:rPr lang="en-US" sz="2400" b="0" kern="0" dirty="0"/>
              <a:t>For PLACE, we will consider someone a man who has sex with men if he says that he has had anal sex with a man in the past year. </a:t>
            </a:r>
          </a:p>
          <a:p>
            <a:r>
              <a:rPr lang="en-US" sz="2400" b="0" kern="0" dirty="0"/>
              <a:t>Having anal sex is much riskier in terms of HIV risk than penis-to-vagina sex. </a:t>
            </a:r>
          </a:p>
          <a:p>
            <a:r>
              <a:rPr lang="en-US" sz="2400" b="0" kern="0" dirty="0"/>
              <a:t>Men who have sex with men are more likely to acquire HIV than other men. They are also less likely to get services. </a:t>
            </a:r>
          </a:p>
          <a:p>
            <a:pPr marL="0" indent="0">
              <a:buNone/>
            </a:pPr>
            <a:endParaRPr lang="en-US" sz="2400" kern="0" dirty="0"/>
          </a:p>
        </p:txBody>
      </p:sp>
    </p:spTree>
    <p:extLst>
      <p:ext uri="{BB962C8B-B14F-4D97-AF65-F5344CB8AC3E}">
        <p14:creationId xmlns:p14="http://schemas.microsoft.com/office/powerpoint/2010/main" val="2610926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837"/>
            <a:ext cx="7885545" cy="1008529"/>
          </a:xfrm>
        </p:spPr>
        <p:txBody>
          <a:bodyPr/>
          <a:lstStyle/>
          <a:p>
            <a:r>
              <a:rPr lang="en-US" dirty="0"/>
              <a:t>Who are transgender people? </a:t>
            </a:r>
          </a:p>
        </p:txBody>
      </p:sp>
      <p:sp>
        <p:nvSpPr>
          <p:cNvPr id="3" name="Content Placeholder 2"/>
          <p:cNvSpPr>
            <a:spLocks noGrp="1"/>
          </p:cNvSpPr>
          <p:nvPr>
            <p:ph type="body" sz="quarter" idx="10"/>
          </p:nvPr>
        </p:nvSpPr>
        <p:spPr>
          <a:xfrm>
            <a:off x="457200" y="1752600"/>
            <a:ext cx="8229600" cy="4525963"/>
          </a:xfrm>
        </p:spPr>
        <p:txBody>
          <a:bodyPr>
            <a:normAutofit fontScale="85000" lnSpcReduction="10000"/>
          </a:bodyPr>
          <a:lstStyle/>
          <a:p>
            <a:r>
              <a:rPr lang="en-US" b="0" dirty="0"/>
              <a:t>Transgender people identify with a different gender than the one they were assigned at birth. </a:t>
            </a:r>
          </a:p>
          <a:p>
            <a:r>
              <a:rPr lang="en-US" b="0" dirty="0"/>
              <a:t>For example, a transgender female was born male but over time felt more like a female than a male. In some cases, transgender people get hormone injections to change their appearance. “Trans” means changed. </a:t>
            </a:r>
          </a:p>
          <a:p>
            <a:r>
              <a:rPr lang="en-US" b="0" dirty="0"/>
              <a:t>A transgender male was born female and became male. </a:t>
            </a:r>
          </a:p>
          <a:p>
            <a:r>
              <a:rPr lang="en-US" b="0" dirty="0"/>
              <a:t>Transgender women are especially at risk for acquiring HIV.   </a:t>
            </a:r>
          </a:p>
        </p:txBody>
      </p:sp>
    </p:spTree>
    <p:extLst>
      <p:ext uri="{BB962C8B-B14F-4D97-AF65-F5344CB8AC3E}">
        <p14:creationId xmlns:p14="http://schemas.microsoft.com/office/powerpoint/2010/main" val="2767611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609600"/>
            <a:ext cx="7885545" cy="1008529"/>
          </a:xfrm>
        </p:spPr>
        <p:txBody>
          <a:bodyPr>
            <a:normAutofit fontScale="90000"/>
          </a:bodyPr>
          <a:lstStyle/>
          <a:p>
            <a:r>
              <a:rPr lang="en-US" dirty="0"/>
              <a:t>Who are people who inject drugs? </a:t>
            </a:r>
          </a:p>
        </p:txBody>
      </p:sp>
      <p:sp>
        <p:nvSpPr>
          <p:cNvPr id="3" name="Content Placeholder 2"/>
          <p:cNvSpPr>
            <a:spLocks noGrp="1"/>
          </p:cNvSpPr>
          <p:nvPr>
            <p:ph type="body" sz="quarter" idx="10"/>
          </p:nvPr>
        </p:nvSpPr>
        <p:spPr>
          <a:xfrm>
            <a:off x="623455" y="1718534"/>
            <a:ext cx="7550727" cy="5139466"/>
          </a:xfrm>
        </p:spPr>
        <p:txBody>
          <a:bodyPr>
            <a:noAutofit/>
          </a:bodyPr>
          <a:lstStyle/>
          <a:p>
            <a:r>
              <a:rPr lang="en-US" sz="2400" b="0" kern="0" dirty="0"/>
              <a:t>Many people get medical injections or vaccinations. These people are not at increased risk of HIV. </a:t>
            </a:r>
          </a:p>
          <a:p>
            <a:r>
              <a:rPr lang="en-US" sz="2400" b="0" kern="0" dirty="0"/>
              <a:t>PLACE is interested in finding places where programs can reach people who inject drugs, such as heroin, illegally. </a:t>
            </a:r>
          </a:p>
          <a:p>
            <a:r>
              <a:rPr lang="en-US" sz="2400" b="0" kern="0" dirty="0"/>
              <a:t>People who USE drugs such as marijuana or alcohol can have risky behaviors while under the influence of the drugs but there is an added risk from needles that makes finding injecting drug users very important. </a:t>
            </a:r>
          </a:p>
        </p:txBody>
      </p:sp>
    </p:spTree>
    <p:extLst>
      <p:ext uri="{BB962C8B-B14F-4D97-AF65-F5344CB8AC3E}">
        <p14:creationId xmlns:p14="http://schemas.microsoft.com/office/powerpoint/2010/main" val="302211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4E52A-0E10-4F3D-A950-0B75FF2F4E5F}"/>
              </a:ext>
            </a:extLst>
          </p:cNvPr>
          <p:cNvSpPr>
            <a:spLocks noGrp="1"/>
          </p:cNvSpPr>
          <p:nvPr>
            <p:ph type="title"/>
          </p:nvPr>
        </p:nvSpPr>
        <p:spPr>
          <a:xfrm>
            <a:off x="578564" y="228600"/>
            <a:ext cx="7885545" cy="1263956"/>
          </a:xfrm>
        </p:spPr>
        <p:txBody>
          <a:bodyPr/>
          <a:lstStyle/>
          <a:p>
            <a:r>
              <a:rPr lang="en-US" dirty="0"/>
              <a:t>Purpose of venue informant interviews</a:t>
            </a:r>
          </a:p>
        </p:txBody>
      </p:sp>
      <p:sp>
        <p:nvSpPr>
          <p:cNvPr id="5" name="Text Placeholder 4">
            <a:extLst>
              <a:ext uri="{FF2B5EF4-FFF2-40B4-BE49-F238E27FC236}">
                <a16:creationId xmlns:a16="http://schemas.microsoft.com/office/drawing/2014/main" id="{19CFC871-D5FC-4226-8635-0FE327AEF394}"/>
              </a:ext>
            </a:extLst>
          </p:cNvPr>
          <p:cNvSpPr>
            <a:spLocks noGrp="1"/>
          </p:cNvSpPr>
          <p:nvPr>
            <p:ph type="body" sz="quarter" idx="10"/>
          </p:nvPr>
        </p:nvSpPr>
        <p:spPr>
          <a:xfrm>
            <a:off x="533400" y="1828800"/>
            <a:ext cx="7885545" cy="2926976"/>
          </a:xfrm>
        </p:spPr>
        <p:txBody>
          <a:bodyPr/>
          <a:lstStyle/>
          <a:p>
            <a:pPr>
              <a:lnSpc>
                <a:spcPct val="200000"/>
              </a:lnSpc>
            </a:pPr>
            <a:r>
              <a:rPr lang="en-US" dirty="0"/>
              <a:t>Does the venue exist?</a:t>
            </a:r>
          </a:p>
          <a:p>
            <a:pPr>
              <a:lnSpc>
                <a:spcPct val="200000"/>
              </a:lnSpc>
            </a:pPr>
            <a:r>
              <a:rPr lang="en-US" dirty="0"/>
              <a:t>Collect information about:</a:t>
            </a:r>
          </a:p>
          <a:p>
            <a:pPr marL="954725" indent="-342900">
              <a:lnSpc>
                <a:spcPct val="200000"/>
              </a:lnSpc>
              <a:buClr>
                <a:srgbClr val="E6661F"/>
              </a:buClr>
              <a:buFont typeface="Wingdings" panose="05000000000000000000" pitchFamily="2" charset="2"/>
              <a:buChar char="§"/>
            </a:pPr>
            <a:r>
              <a:rPr lang="en-US" dirty="0"/>
              <a:t> Venue characteristics</a:t>
            </a:r>
          </a:p>
          <a:p>
            <a:pPr marL="954725" indent="-342900">
              <a:lnSpc>
                <a:spcPct val="200000"/>
              </a:lnSpc>
              <a:buClr>
                <a:srgbClr val="E6661F"/>
              </a:buClr>
              <a:buFont typeface="Wingdings" panose="05000000000000000000" pitchFamily="2" charset="2"/>
              <a:buChar char="§"/>
            </a:pPr>
            <a:r>
              <a:rPr lang="en-US" dirty="0"/>
              <a:t> People who visit</a:t>
            </a:r>
          </a:p>
          <a:p>
            <a:pPr marL="954725" indent="-342900">
              <a:lnSpc>
                <a:spcPct val="200000"/>
              </a:lnSpc>
              <a:buClr>
                <a:srgbClr val="E6661F"/>
              </a:buClr>
              <a:buFont typeface="Wingdings" panose="05000000000000000000" pitchFamily="2" charset="2"/>
              <a:buChar char="§"/>
            </a:pPr>
            <a:r>
              <a:rPr lang="en-US" dirty="0"/>
              <a:t> HIV prevention programs on site</a:t>
            </a:r>
          </a:p>
          <a:p>
            <a:pPr marL="0" indent="0">
              <a:lnSpc>
                <a:spcPct val="200000"/>
              </a:lnSpc>
              <a:buNone/>
            </a:pPr>
            <a:endParaRPr lang="en-US" dirty="0"/>
          </a:p>
          <a:p>
            <a:pPr marL="0" indent="0">
              <a:lnSpc>
                <a:spcPct val="200000"/>
              </a:lnSpc>
              <a:buNone/>
            </a:pPr>
            <a:endParaRPr lang="en-US" dirty="0"/>
          </a:p>
          <a:p>
            <a:pPr>
              <a:lnSpc>
                <a:spcPct val="200000"/>
              </a:lnSpc>
            </a:pPr>
            <a:endParaRPr lang="en-US" dirty="0"/>
          </a:p>
        </p:txBody>
      </p:sp>
    </p:spTree>
    <p:extLst>
      <p:ext uri="{BB962C8B-B14F-4D97-AF65-F5344CB8AC3E}">
        <p14:creationId xmlns:p14="http://schemas.microsoft.com/office/powerpoint/2010/main" val="2359091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26" y="389317"/>
            <a:ext cx="7885545" cy="1008529"/>
          </a:xfrm>
        </p:spPr>
        <p:txBody>
          <a:bodyPr>
            <a:normAutofit fontScale="90000"/>
          </a:bodyPr>
          <a:lstStyle/>
          <a:p>
            <a:r>
              <a:rPr lang="en-US" dirty="0"/>
              <a:t>Who are women who have sex for money and/or goods and services? </a:t>
            </a:r>
          </a:p>
        </p:txBody>
      </p:sp>
      <p:sp>
        <p:nvSpPr>
          <p:cNvPr id="3" name="Content Placeholder 2"/>
          <p:cNvSpPr>
            <a:spLocks noGrp="1"/>
          </p:cNvSpPr>
          <p:nvPr>
            <p:ph type="body" sz="quarter" idx="10"/>
          </p:nvPr>
        </p:nvSpPr>
        <p:spPr>
          <a:xfrm>
            <a:off x="232803" y="1743777"/>
            <a:ext cx="8678393" cy="4748716"/>
          </a:xfrm>
        </p:spPr>
        <p:txBody>
          <a:bodyPr>
            <a:noAutofit/>
          </a:bodyPr>
          <a:lstStyle/>
          <a:p>
            <a:r>
              <a:rPr lang="en-US" sz="2400" b="0" kern="0" dirty="0"/>
              <a:t>Often referred to as female sex workers</a:t>
            </a:r>
          </a:p>
          <a:p>
            <a:r>
              <a:rPr lang="en-US" sz="2400" b="0" kern="0" dirty="0"/>
              <a:t>Many women find themselves in situations where they will have sex with a man in exchange for money, goods, or favors. In some cultures it is common for women to have multiple partners and accept gifts and favors from them. In some cases these gifts and favors are very important to the survival of the women. </a:t>
            </a:r>
          </a:p>
          <a:p>
            <a:r>
              <a:rPr lang="en-US" sz="2400" b="0" kern="0" dirty="0"/>
              <a:t>We will focus on obtaining data to improve services for women who have recently exchanged sex for money. These women are generally at highest risk.  </a:t>
            </a:r>
          </a:p>
        </p:txBody>
      </p:sp>
    </p:spTree>
    <p:extLst>
      <p:ext uri="{BB962C8B-B14F-4D97-AF65-F5344CB8AC3E}">
        <p14:creationId xmlns:p14="http://schemas.microsoft.com/office/powerpoint/2010/main" val="1634232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533400"/>
            <a:ext cx="6437745" cy="1142932"/>
          </a:xfrm>
        </p:spPr>
        <p:txBody>
          <a:bodyPr>
            <a:normAutofit fontScale="90000"/>
          </a:bodyPr>
          <a:lstStyle/>
          <a:p>
            <a:r>
              <a:rPr lang="en-US" dirty="0"/>
              <a:t>Activity: Practice Section 1</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7550727" cy="4374776"/>
          </a:xfrm>
        </p:spPr>
        <p:txBody>
          <a:bodyPr>
            <a:noAutofit/>
          </a:bodyPr>
          <a:lstStyle/>
          <a:p>
            <a:r>
              <a:rPr lang="en-US" sz="2470" dirty="0"/>
              <a:t>Interviewers form pairs.</a:t>
            </a:r>
          </a:p>
          <a:p>
            <a:r>
              <a:rPr lang="en-US" sz="2470" dirty="0"/>
              <a:t>One interviewer takes the role of venue informant while the other interviewer conducts Section 1 of the Form B interview.</a:t>
            </a:r>
          </a:p>
          <a:p>
            <a:r>
              <a:rPr lang="en-US" sz="2470" dirty="0"/>
              <a:t>Reverse roles to give the other interviewer practice.</a:t>
            </a:r>
          </a:p>
          <a:p>
            <a:r>
              <a:rPr lang="en-US" sz="2470" dirty="0"/>
              <a:t>Questions about this section of the Form B interview?</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1457936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533400"/>
            <a:ext cx="6380017" cy="972060"/>
          </a:xfrm>
        </p:spPr>
        <p:txBody>
          <a:bodyPr>
            <a:normAutofit fontScale="90000"/>
          </a:bodyPr>
          <a:lstStyle/>
          <a:p>
            <a:r>
              <a:rPr lang="en-US" dirty="0"/>
              <a:t>Activity: Read questions in Section 2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3917576"/>
          </a:xfrm>
        </p:spPr>
        <p:txBody>
          <a:bodyPr>
            <a:noAutofit/>
          </a:bodyPr>
          <a:lstStyle/>
          <a:p>
            <a:r>
              <a:rPr lang="en-US" sz="2470" dirty="0"/>
              <a:t>Read Section 2 of Form B aloud again.</a:t>
            </a:r>
          </a:p>
          <a:p>
            <a:r>
              <a:rPr lang="en-US" sz="2470" dirty="0"/>
              <a:t>Interviewers take turns reading a question and its answer categories.</a:t>
            </a:r>
          </a:p>
          <a:p>
            <a:r>
              <a:rPr lang="en-US" sz="2470"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3534625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A925-86CE-494D-96E9-CFA1B3B7E0A4}"/>
              </a:ext>
            </a:extLst>
          </p:cNvPr>
          <p:cNvSpPr>
            <a:spLocks noGrp="1"/>
          </p:cNvSpPr>
          <p:nvPr>
            <p:ph type="title"/>
          </p:nvPr>
        </p:nvSpPr>
        <p:spPr/>
        <p:txBody>
          <a:bodyPr/>
          <a:lstStyle/>
          <a:p>
            <a:r>
              <a:rPr lang="en-US" dirty="0"/>
              <a:t>Section 2: Busy day and time</a:t>
            </a:r>
          </a:p>
        </p:txBody>
      </p:sp>
      <p:sp>
        <p:nvSpPr>
          <p:cNvPr id="3" name="Text Placeholder 2">
            <a:extLst>
              <a:ext uri="{FF2B5EF4-FFF2-40B4-BE49-F238E27FC236}">
                <a16:creationId xmlns:a16="http://schemas.microsoft.com/office/drawing/2014/main" id="{B1C8B5E5-9944-4C8C-8C5A-5C06FD0EF0DD}"/>
              </a:ext>
            </a:extLst>
          </p:cNvPr>
          <p:cNvSpPr>
            <a:spLocks noGrp="1"/>
          </p:cNvSpPr>
          <p:nvPr>
            <p:ph type="body" sz="quarter" idx="10"/>
          </p:nvPr>
        </p:nvSpPr>
        <p:spPr>
          <a:xfrm>
            <a:off x="589851" y="1736912"/>
            <a:ext cx="7550727" cy="4206688"/>
          </a:xfrm>
        </p:spPr>
        <p:txBody>
          <a:bodyPr>
            <a:noAutofit/>
          </a:bodyPr>
          <a:lstStyle/>
          <a:p>
            <a:r>
              <a:rPr lang="en-US" sz="2400" kern="0" dirty="0"/>
              <a:t>Busiest day and time</a:t>
            </a:r>
          </a:p>
          <a:p>
            <a:r>
              <a:rPr lang="en-US" sz="2400" kern="0" dirty="0"/>
              <a:t>Next busiest day</a:t>
            </a:r>
          </a:p>
          <a:p>
            <a:r>
              <a:rPr lang="en-US" sz="2400" kern="0" dirty="0"/>
              <a:t>Number of men and women there</a:t>
            </a:r>
          </a:p>
          <a:p>
            <a:r>
              <a:rPr lang="en-US" sz="2400" kern="0" dirty="0"/>
              <a:t>Number of key populations and other vulnerable groups</a:t>
            </a:r>
          </a:p>
          <a:p>
            <a:r>
              <a:rPr lang="en-US" sz="2400" kern="0" dirty="0"/>
              <a:t>Saturday night busy?</a:t>
            </a:r>
          </a:p>
          <a:p>
            <a:r>
              <a:rPr lang="en-US" sz="2400" kern="0" dirty="0"/>
              <a:t>Number of female sex workers and men who have sex with men on Saturday night</a:t>
            </a:r>
          </a:p>
          <a:p>
            <a:pPr marL="611825" indent="0">
              <a:buNone/>
            </a:pPr>
            <a:endParaRPr lang="en-US" sz="2400" kern="0" dirty="0"/>
          </a:p>
        </p:txBody>
      </p:sp>
    </p:spTree>
    <p:extLst>
      <p:ext uri="{BB962C8B-B14F-4D97-AF65-F5344CB8AC3E}">
        <p14:creationId xmlns:p14="http://schemas.microsoft.com/office/powerpoint/2010/main" val="1315977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9037CD-9115-4E39-B543-5655AA34E729}"/>
              </a:ext>
            </a:extLst>
          </p:cNvPr>
          <p:cNvSpPr>
            <a:spLocks noGrp="1"/>
          </p:cNvSpPr>
          <p:nvPr>
            <p:ph type="body" sz="quarter" idx="10"/>
          </p:nvPr>
        </p:nvSpPr>
        <p:spPr/>
        <p:txBody>
          <a:bodyPr/>
          <a:lstStyle/>
          <a:p>
            <a:r>
              <a:rPr lang="en-US" dirty="0"/>
              <a:t>Venue informant names two other venues</a:t>
            </a:r>
          </a:p>
        </p:txBody>
      </p:sp>
      <p:sp>
        <p:nvSpPr>
          <p:cNvPr id="4" name="Title 1">
            <a:extLst>
              <a:ext uri="{FF2B5EF4-FFF2-40B4-BE49-F238E27FC236}">
                <a16:creationId xmlns:a16="http://schemas.microsoft.com/office/drawing/2014/main" id="{B1ACC27A-AD11-48AD-8698-61D592183265}"/>
              </a:ext>
            </a:extLst>
          </p:cNvPr>
          <p:cNvSpPr>
            <a:spLocks noGrp="1"/>
          </p:cNvSpPr>
          <p:nvPr>
            <p:ph type="title"/>
          </p:nvPr>
        </p:nvSpPr>
        <p:spPr/>
        <p:txBody>
          <a:bodyPr/>
          <a:lstStyle/>
          <a:p>
            <a:r>
              <a:rPr lang="en-US" dirty="0"/>
              <a:t>Section 2: Other venues</a:t>
            </a:r>
          </a:p>
        </p:txBody>
      </p:sp>
    </p:spTree>
    <p:extLst>
      <p:ext uri="{BB962C8B-B14F-4D97-AF65-F5344CB8AC3E}">
        <p14:creationId xmlns:p14="http://schemas.microsoft.com/office/powerpoint/2010/main" val="3286551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533400"/>
            <a:ext cx="6437745" cy="1142932"/>
          </a:xfrm>
        </p:spPr>
        <p:txBody>
          <a:bodyPr>
            <a:normAutofit fontScale="90000"/>
          </a:bodyPr>
          <a:lstStyle/>
          <a:p>
            <a:r>
              <a:rPr lang="en-US" dirty="0"/>
              <a:t>Activity: Practice Section 2</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7550727" cy="4908176"/>
          </a:xfrm>
        </p:spPr>
        <p:txBody>
          <a:bodyPr>
            <a:noAutofit/>
          </a:bodyPr>
          <a:lstStyle/>
          <a:p>
            <a:r>
              <a:rPr lang="en-US" sz="2470" dirty="0"/>
              <a:t>Interviewers form pairs.</a:t>
            </a:r>
          </a:p>
          <a:p>
            <a:r>
              <a:rPr lang="en-US" sz="2470" dirty="0"/>
              <a:t>One interviewer takes the role of venue informant while the other interviewer conducts Section 2 of the Form B interview.</a:t>
            </a:r>
          </a:p>
          <a:p>
            <a:r>
              <a:rPr lang="en-US" sz="2470" dirty="0"/>
              <a:t>Reverse roles to give the other interviewer practice.</a:t>
            </a:r>
          </a:p>
          <a:p>
            <a:r>
              <a:rPr lang="en-US" sz="2470" dirty="0"/>
              <a:t>Questions about this section of the Form B interview?</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160925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533400"/>
            <a:ext cx="6380017" cy="972060"/>
          </a:xfrm>
        </p:spPr>
        <p:txBody>
          <a:bodyPr>
            <a:normAutofit fontScale="90000"/>
          </a:bodyPr>
          <a:lstStyle/>
          <a:p>
            <a:r>
              <a:rPr lang="en-US" dirty="0"/>
              <a:t>Activity: Read questions in Section 3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3917576"/>
          </a:xfrm>
        </p:spPr>
        <p:txBody>
          <a:bodyPr>
            <a:noAutofit/>
          </a:bodyPr>
          <a:lstStyle/>
          <a:p>
            <a:r>
              <a:rPr lang="en-US" sz="2470" dirty="0"/>
              <a:t>Read Section 3 of Form B aloud again.</a:t>
            </a:r>
          </a:p>
          <a:p>
            <a:r>
              <a:rPr lang="en-US" sz="2470" dirty="0"/>
              <a:t>Interviewers take turns reading a question and its answer categories.</a:t>
            </a:r>
          </a:p>
          <a:p>
            <a:r>
              <a:rPr lang="en-US" sz="2470"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731279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9037CD-9115-4E39-B543-5655AA34E729}"/>
              </a:ext>
            </a:extLst>
          </p:cNvPr>
          <p:cNvSpPr>
            <a:spLocks noGrp="1"/>
          </p:cNvSpPr>
          <p:nvPr>
            <p:ph type="body" sz="quarter" idx="10"/>
          </p:nvPr>
        </p:nvSpPr>
        <p:spPr/>
        <p:txBody>
          <a:bodyPr/>
          <a:lstStyle/>
          <a:p>
            <a:r>
              <a:rPr lang="en-US" dirty="0"/>
              <a:t>HIV prevention at venue</a:t>
            </a:r>
          </a:p>
          <a:p>
            <a:r>
              <a:rPr lang="en-US" dirty="0"/>
              <a:t>Supportive of HIV prevention at venue?</a:t>
            </a:r>
          </a:p>
        </p:txBody>
      </p:sp>
      <p:sp>
        <p:nvSpPr>
          <p:cNvPr id="4" name="Title 1">
            <a:extLst>
              <a:ext uri="{FF2B5EF4-FFF2-40B4-BE49-F238E27FC236}">
                <a16:creationId xmlns:a16="http://schemas.microsoft.com/office/drawing/2014/main" id="{B1ACC27A-AD11-48AD-8698-61D592183265}"/>
              </a:ext>
            </a:extLst>
          </p:cNvPr>
          <p:cNvSpPr>
            <a:spLocks noGrp="1"/>
          </p:cNvSpPr>
          <p:nvPr>
            <p:ph type="title"/>
          </p:nvPr>
        </p:nvSpPr>
        <p:spPr/>
        <p:txBody>
          <a:bodyPr>
            <a:normAutofit fontScale="90000"/>
          </a:bodyPr>
          <a:lstStyle/>
          <a:p>
            <a:r>
              <a:rPr lang="en-US" dirty="0"/>
              <a:t>Section 3: HIV prevention on-site</a:t>
            </a:r>
          </a:p>
        </p:txBody>
      </p:sp>
    </p:spTree>
    <p:extLst>
      <p:ext uri="{BB962C8B-B14F-4D97-AF65-F5344CB8AC3E}">
        <p14:creationId xmlns:p14="http://schemas.microsoft.com/office/powerpoint/2010/main" val="153205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9037CD-9115-4E39-B543-5655AA34E729}"/>
              </a:ext>
            </a:extLst>
          </p:cNvPr>
          <p:cNvSpPr>
            <a:spLocks noGrp="1"/>
          </p:cNvSpPr>
          <p:nvPr>
            <p:ph type="body" sz="quarter" idx="10"/>
          </p:nvPr>
        </p:nvSpPr>
        <p:spPr>
          <a:xfrm>
            <a:off x="578565" y="1949824"/>
            <a:ext cx="7550727" cy="4222308"/>
          </a:xfrm>
        </p:spPr>
        <p:txBody>
          <a:bodyPr>
            <a:noAutofit/>
          </a:bodyPr>
          <a:lstStyle/>
          <a:p>
            <a:r>
              <a:rPr lang="en-US" sz="2400" kern="0" dirty="0"/>
              <a:t>Count staff</a:t>
            </a:r>
          </a:p>
          <a:p>
            <a:r>
              <a:rPr lang="en-US" sz="2400" kern="0" dirty="0"/>
              <a:t>General description of physical venue (tables? bar? beds? electricity? running water? etc.)</a:t>
            </a:r>
          </a:p>
          <a:p>
            <a:r>
              <a:rPr lang="en-US" sz="2400" kern="0" dirty="0"/>
              <a:t>HIV prevention at venue (posters? condoms visible? etc.)</a:t>
            </a:r>
          </a:p>
          <a:p>
            <a:r>
              <a:rPr lang="en-US" sz="2400" kern="0" dirty="0"/>
              <a:t>Area around venue (residential? rural? Industrial? etc.)</a:t>
            </a:r>
          </a:p>
          <a:p>
            <a:r>
              <a:rPr lang="en-US" sz="2400" kern="0" dirty="0"/>
              <a:t>Measure geographic coordinates</a:t>
            </a:r>
          </a:p>
        </p:txBody>
      </p:sp>
      <p:sp>
        <p:nvSpPr>
          <p:cNvPr id="4" name="Title 1">
            <a:extLst>
              <a:ext uri="{FF2B5EF4-FFF2-40B4-BE49-F238E27FC236}">
                <a16:creationId xmlns:a16="http://schemas.microsoft.com/office/drawing/2014/main" id="{B1ACC27A-AD11-48AD-8698-61D592183265}"/>
              </a:ext>
            </a:extLst>
          </p:cNvPr>
          <p:cNvSpPr>
            <a:spLocks noGrp="1"/>
          </p:cNvSpPr>
          <p:nvPr>
            <p:ph type="title"/>
          </p:nvPr>
        </p:nvSpPr>
        <p:spPr/>
        <p:txBody>
          <a:bodyPr/>
          <a:lstStyle/>
          <a:p>
            <a:r>
              <a:rPr lang="en-US" dirty="0"/>
              <a:t>Section 3: Observations</a:t>
            </a:r>
          </a:p>
        </p:txBody>
      </p:sp>
    </p:spTree>
    <p:extLst>
      <p:ext uri="{BB962C8B-B14F-4D97-AF65-F5344CB8AC3E}">
        <p14:creationId xmlns:p14="http://schemas.microsoft.com/office/powerpoint/2010/main" val="1203743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533400"/>
            <a:ext cx="6437745" cy="1142932"/>
          </a:xfrm>
        </p:spPr>
        <p:txBody>
          <a:bodyPr>
            <a:normAutofit fontScale="90000"/>
          </a:bodyPr>
          <a:lstStyle/>
          <a:p>
            <a:r>
              <a:rPr lang="en-US" dirty="0"/>
              <a:t>Activity: Practice Section 3</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7550727" cy="5365376"/>
          </a:xfrm>
        </p:spPr>
        <p:txBody>
          <a:bodyPr>
            <a:noAutofit/>
          </a:bodyPr>
          <a:lstStyle/>
          <a:p>
            <a:r>
              <a:rPr lang="en-US" sz="2470" dirty="0"/>
              <a:t>Interviewers form pairs.</a:t>
            </a:r>
          </a:p>
          <a:p>
            <a:r>
              <a:rPr lang="en-US" sz="2470" dirty="0"/>
              <a:t>One interviewer takes the role of venue informant while the other interviewer conducts Section 3 of the Form B interview.</a:t>
            </a:r>
          </a:p>
          <a:p>
            <a:r>
              <a:rPr lang="en-US" sz="2470" dirty="0"/>
              <a:t>Reverse roles to give the other interviewer practice.</a:t>
            </a:r>
          </a:p>
          <a:p>
            <a:r>
              <a:rPr lang="en-US" sz="2470" dirty="0"/>
              <a:t>Questions about this section of the Form B interview?</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28613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4E52A-0E10-4F3D-A950-0B75FF2F4E5F}"/>
              </a:ext>
            </a:extLst>
          </p:cNvPr>
          <p:cNvSpPr>
            <a:spLocks noGrp="1"/>
          </p:cNvSpPr>
          <p:nvPr>
            <p:ph type="title"/>
          </p:nvPr>
        </p:nvSpPr>
        <p:spPr>
          <a:xfrm>
            <a:off x="533400" y="701108"/>
            <a:ext cx="7885545" cy="1263956"/>
          </a:xfrm>
        </p:spPr>
        <p:txBody>
          <a:bodyPr/>
          <a:lstStyle/>
          <a:p>
            <a:r>
              <a:rPr lang="en-US" dirty="0"/>
              <a:t>Purpose of mapping venues</a:t>
            </a:r>
          </a:p>
        </p:txBody>
      </p:sp>
      <p:sp>
        <p:nvSpPr>
          <p:cNvPr id="5" name="Text Placeholder 4">
            <a:extLst>
              <a:ext uri="{FF2B5EF4-FFF2-40B4-BE49-F238E27FC236}">
                <a16:creationId xmlns:a16="http://schemas.microsoft.com/office/drawing/2014/main" id="{19CFC871-D5FC-4226-8635-0FE327AEF394}"/>
              </a:ext>
            </a:extLst>
          </p:cNvPr>
          <p:cNvSpPr>
            <a:spLocks noGrp="1"/>
          </p:cNvSpPr>
          <p:nvPr>
            <p:ph type="body" sz="quarter" idx="10"/>
          </p:nvPr>
        </p:nvSpPr>
        <p:spPr>
          <a:xfrm>
            <a:off x="578565" y="1949824"/>
            <a:ext cx="7550727" cy="869576"/>
          </a:xfrm>
        </p:spPr>
        <p:txBody>
          <a:bodyPr/>
          <a:lstStyle/>
          <a:p>
            <a:r>
              <a:rPr lang="en-US" dirty="0"/>
              <a:t>Create maps useful to programs</a:t>
            </a:r>
          </a:p>
          <a:p>
            <a:pPr marL="0" indent="0">
              <a:buNone/>
            </a:pPr>
            <a:endParaRPr lang="en-US" dirty="0"/>
          </a:p>
          <a:p>
            <a:endParaRPr lang="en-US" dirty="0"/>
          </a:p>
        </p:txBody>
      </p:sp>
      <p:pic>
        <p:nvPicPr>
          <p:cNvPr id="6" name="Content Placeholder 35">
            <a:extLst>
              <a:ext uri="{FF2B5EF4-FFF2-40B4-BE49-F238E27FC236}">
                <a16:creationId xmlns:a16="http://schemas.microsoft.com/office/drawing/2014/main" id="{F1213048-E5C5-44E1-8536-454C2C5088A2}"/>
              </a:ext>
            </a:extLst>
          </p:cNvPr>
          <p:cNvPicPr>
            <a:picLocks noChangeAspect="1"/>
          </p:cNvPicPr>
          <p:nvPr/>
        </p:nvPicPr>
        <p:blipFill>
          <a:blip r:embed="rId3"/>
          <a:stretch>
            <a:fillRect/>
          </a:stretch>
        </p:blipFill>
        <p:spPr>
          <a:xfrm>
            <a:off x="411155" y="2590800"/>
            <a:ext cx="7211134" cy="3721608"/>
          </a:xfrm>
          <a:prstGeom prst="rect">
            <a:avLst/>
          </a:prstGeom>
        </p:spPr>
      </p:pic>
    </p:spTree>
    <p:extLst>
      <p:ext uri="{BB962C8B-B14F-4D97-AF65-F5344CB8AC3E}">
        <p14:creationId xmlns:p14="http://schemas.microsoft.com/office/powerpoint/2010/main" val="2380822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91034-0CBC-46EC-983A-7D3F1172ADB8}"/>
              </a:ext>
            </a:extLst>
          </p:cNvPr>
          <p:cNvSpPr>
            <a:spLocks noGrp="1"/>
          </p:cNvSpPr>
          <p:nvPr>
            <p:ph type="body" sz="quarter" idx="10"/>
          </p:nvPr>
        </p:nvSpPr>
        <p:spPr/>
        <p:txBody>
          <a:bodyPr/>
          <a:lstStyle/>
          <a:p>
            <a:pPr marL="0" indent="0" algn="ctr">
              <a:buNone/>
            </a:pPr>
            <a:r>
              <a:rPr lang="en-US" sz="3600" b="1" dirty="0"/>
              <a:t>Putting It All Together</a:t>
            </a:r>
          </a:p>
        </p:txBody>
      </p:sp>
    </p:spTree>
    <p:extLst>
      <p:ext uri="{BB962C8B-B14F-4D97-AF65-F5344CB8AC3E}">
        <p14:creationId xmlns:p14="http://schemas.microsoft.com/office/powerpoint/2010/main" val="1511641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2F3D1-4981-4C40-85BE-140D8BBCD443}"/>
              </a:ext>
            </a:extLst>
          </p:cNvPr>
          <p:cNvSpPr txBox="1"/>
          <p:nvPr/>
        </p:nvSpPr>
        <p:spPr>
          <a:xfrm>
            <a:off x="228600" y="512544"/>
            <a:ext cx="24384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Steps</a:t>
            </a:r>
          </a:p>
        </p:txBody>
      </p:sp>
      <p:pic>
        <p:nvPicPr>
          <p:cNvPr id="3" name="Picture 2">
            <a:extLst>
              <a:ext uri="{FF2B5EF4-FFF2-40B4-BE49-F238E27FC236}">
                <a16:creationId xmlns:a16="http://schemas.microsoft.com/office/drawing/2014/main" id="{89B97781-1564-40F7-93E4-7C6B64A70C65}"/>
              </a:ext>
            </a:extLst>
          </p:cNvPr>
          <p:cNvPicPr>
            <a:picLocks noChangeAspect="1"/>
          </p:cNvPicPr>
          <p:nvPr/>
        </p:nvPicPr>
        <p:blipFill>
          <a:blip r:embed="rId2"/>
          <a:stretch>
            <a:fillRect/>
          </a:stretch>
        </p:blipFill>
        <p:spPr>
          <a:xfrm>
            <a:off x="1295400" y="304801"/>
            <a:ext cx="6272322" cy="6019800"/>
          </a:xfrm>
          <a:prstGeom prst="rect">
            <a:avLst/>
          </a:prstGeom>
        </p:spPr>
      </p:pic>
    </p:spTree>
    <p:extLst>
      <p:ext uri="{BB962C8B-B14F-4D97-AF65-F5344CB8AC3E}">
        <p14:creationId xmlns:p14="http://schemas.microsoft.com/office/powerpoint/2010/main" val="695897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154383" y="481638"/>
            <a:ext cx="5237017" cy="838132"/>
          </a:xfrm>
        </p:spPr>
        <p:txBody>
          <a:bodyPr/>
          <a:lstStyle/>
          <a:p>
            <a:r>
              <a:rPr lang="en-US" dirty="0"/>
              <a:t>Observe: Role-play</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7550727" cy="3307976"/>
          </a:xfrm>
        </p:spPr>
        <p:txBody>
          <a:bodyPr>
            <a:noAutofit/>
          </a:bodyPr>
          <a:lstStyle/>
          <a:p>
            <a:r>
              <a:rPr lang="en-US" sz="2800" dirty="0"/>
              <a:t>Interviewers observe recruitment of a venue informant and interview using Form B. </a:t>
            </a:r>
          </a:p>
          <a:p>
            <a:pPr marL="0" indent="0">
              <a:buNone/>
            </a:pPr>
            <a:endParaRPr lang="en-US" sz="2800" dirty="0"/>
          </a:p>
          <a:p>
            <a:r>
              <a:rPr lang="en-US" sz="2800" dirty="0"/>
              <a:t>Questions about recruitment process or interview?</a:t>
            </a:r>
          </a:p>
        </p:txBody>
      </p:sp>
      <p:pic>
        <p:nvPicPr>
          <p:cNvPr id="7" name="Graphic 6" descr="Eye">
            <a:extLst>
              <a:ext uri="{FF2B5EF4-FFF2-40B4-BE49-F238E27FC236}">
                <a16:creationId xmlns:a16="http://schemas.microsoft.com/office/drawing/2014/main" id="{CE8DB410-A88F-47F5-A222-CCDE2B4D1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557642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Activity: Practice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600200"/>
            <a:ext cx="7550727" cy="2286000"/>
          </a:xfrm>
        </p:spPr>
        <p:txBody>
          <a:bodyPr>
            <a:noAutofit/>
          </a:bodyPr>
          <a:lstStyle/>
          <a:p>
            <a:r>
              <a:rPr lang="en-US" sz="2470" dirty="0"/>
              <a:t>Interviewers form pairs.</a:t>
            </a:r>
          </a:p>
          <a:p>
            <a:r>
              <a:rPr lang="en-US" sz="2470" dirty="0"/>
              <a:t>One interviewer takes the role of venue informant while the interviewer recruits him/her and conducts the Form B interview.</a:t>
            </a:r>
          </a:p>
          <a:p>
            <a:r>
              <a:rPr lang="en-US" sz="2470" dirty="0"/>
              <a:t>Reverse roles to give the other interviewer practice.</a:t>
            </a:r>
          </a:p>
          <a:p>
            <a:r>
              <a:rPr lang="en-US" sz="2470" dirty="0"/>
              <a:t>Change partners and begin the process again.</a:t>
            </a:r>
          </a:p>
          <a:p>
            <a:r>
              <a:rPr lang="en-US" sz="2470" dirty="0"/>
              <a:t>Each interviewer practices with two different people.</a:t>
            </a:r>
          </a:p>
          <a:p>
            <a:pPr lvl="1"/>
            <a:endParaRPr lang="en-US" sz="2470"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3148694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3810000"/>
          </a:xfrm>
        </p:spPr>
        <p:txBody>
          <a:bodyPr>
            <a:noAutofit/>
          </a:bodyPr>
          <a:lstStyle/>
          <a:p>
            <a:r>
              <a:rPr lang="en-US" sz="2470" dirty="0"/>
              <a:t>How were the interviews?</a:t>
            </a:r>
          </a:p>
          <a:p>
            <a:r>
              <a:rPr lang="en-US" sz="2470" dirty="0"/>
              <a:t>Any questions about steps?</a:t>
            </a:r>
          </a:p>
          <a:p>
            <a:r>
              <a:rPr lang="en-US" sz="2470" dirty="0"/>
              <a:t>Any doubts about questions or answer categories?</a:t>
            </a:r>
          </a:p>
          <a:p>
            <a:r>
              <a:rPr lang="en-US" sz="2470" dirty="0"/>
              <a:t>Any other questions?</a:t>
            </a:r>
          </a:p>
          <a:p>
            <a:pPr lvl="1"/>
            <a:endParaRPr lang="en-US" sz="2470"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3923746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9F68A-8150-4E6F-A92E-3750B7026D38}"/>
              </a:ext>
            </a:extLst>
          </p:cNvPr>
          <p:cNvSpPr>
            <a:spLocks noGrp="1"/>
          </p:cNvSpPr>
          <p:nvPr>
            <p:ph type="body" sz="quarter" idx="10"/>
          </p:nvPr>
        </p:nvSpPr>
        <p:spPr>
          <a:xfrm>
            <a:off x="578565" y="1949824"/>
            <a:ext cx="7550727" cy="3126497"/>
          </a:xfrm>
        </p:spPr>
        <p:txBody>
          <a:bodyPr>
            <a:spAutoFit/>
          </a:bodyPr>
          <a:lstStyle/>
          <a:p>
            <a:pPr marL="0" indent="0" algn="ctr">
              <a:buNone/>
            </a:pPr>
            <a:r>
              <a:rPr lang="en-US" sz="2800" b="1" dirty="0"/>
              <a:t>Tablet Training:</a:t>
            </a:r>
          </a:p>
          <a:p>
            <a:pPr marL="0" indent="0" algn="ctr">
              <a:buNone/>
            </a:pPr>
            <a:endParaRPr lang="en-US" sz="2800" b="1" dirty="0"/>
          </a:p>
          <a:p>
            <a:pPr marL="0" indent="0" algn="ctr">
              <a:buNone/>
            </a:pPr>
            <a:r>
              <a:rPr lang="en-US" sz="2800" b="1" dirty="0"/>
              <a:t>Overview of tablets</a:t>
            </a:r>
          </a:p>
          <a:p>
            <a:pPr marL="0" indent="0" algn="ctr">
              <a:buNone/>
            </a:pPr>
            <a:r>
              <a:rPr lang="en-US" sz="2800" b="1" dirty="0"/>
              <a:t>Form B on tablets</a:t>
            </a:r>
          </a:p>
          <a:p>
            <a:pPr marL="0" indent="0" algn="ctr">
              <a:buNone/>
            </a:pPr>
            <a:r>
              <a:rPr lang="en-US" sz="2800" b="1" dirty="0"/>
              <a:t>Mapping with tablets</a:t>
            </a:r>
          </a:p>
          <a:p>
            <a:pPr marL="0" indent="0" algn="ctr">
              <a:buNone/>
            </a:pPr>
            <a:r>
              <a:rPr lang="en-US" sz="2800" b="1" dirty="0"/>
              <a:t>Practice in pairs</a:t>
            </a:r>
          </a:p>
        </p:txBody>
      </p:sp>
    </p:spTree>
    <p:extLst>
      <p:ext uri="{BB962C8B-B14F-4D97-AF65-F5344CB8AC3E}">
        <p14:creationId xmlns:p14="http://schemas.microsoft.com/office/powerpoint/2010/main" val="153155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Activity: Practice outside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noAutofit/>
          </a:bodyPr>
          <a:lstStyle/>
          <a:p>
            <a:r>
              <a:rPr lang="en-US" sz="2470" dirty="0"/>
              <a:t>Interviewers practice at two venues in the nearby community</a:t>
            </a:r>
          </a:p>
          <a:p>
            <a:r>
              <a:rPr lang="en-US" sz="2470" dirty="0"/>
              <a:t>Outside the training venue; preassigned venues</a:t>
            </a:r>
          </a:p>
          <a:p>
            <a:r>
              <a:rPr lang="en-US" sz="2470" dirty="0"/>
              <a:t>Return here immediately after each pair visits four venues</a:t>
            </a:r>
          </a:p>
          <a:p>
            <a:pPr lvl="1"/>
            <a:endParaRPr lang="en-US" sz="2470"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24882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685868"/>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599"/>
            <a:ext cx="7550727" cy="3276601"/>
          </a:xfrm>
        </p:spPr>
        <p:txBody>
          <a:bodyPr>
            <a:noAutofit/>
          </a:bodyPr>
          <a:lstStyle/>
          <a:p>
            <a:r>
              <a:rPr lang="en-US" sz="2470" dirty="0"/>
              <a:t>How was recruitment?</a:t>
            </a:r>
          </a:p>
          <a:p>
            <a:r>
              <a:rPr lang="en-US" sz="2470" dirty="0"/>
              <a:t>How were the interviews?</a:t>
            </a:r>
          </a:p>
          <a:p>
            <a:r>
              <a:rPr lang="en-US" sz="2470" dirty="0"/>
              <a:t>Were there any difficulties?</a:t>
            </a:r>
          </a:p>
          <a:p>
            <a:r>
              <a:rPr lang="en-US" sz="2470" dirty="0"/>
              <a:t>Questions about steps?</a:t>
            </a:r>
          </a:p>
          <a:p>
            <a:r>
              <a:rPr lang="en-US" sz="2470" dirty="0"/>
              <a:t>Any other questions?</a:t>
            </a:r>
          </a:p>
          <a:p>
            <a:pPr lvl="1"/>
            <a:endParaRPr lang="en-US" sz="2470"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835793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5BDFA3-A17C-4DFE-B124-EF393E051933}"/>
              </a:ext>
            </a:extLst>
          </p:cNvPr>
          <p:cNvSpPr>
            <a:spLocks noGrp="1"/>
          </p:cNvSpPr>
          <p:nvPr>
            <p:ph type="body" sz="quarter" idx="10"/>
          </p:nvPr>
        </p:nvSpPr>
        <p:spPr>
          <a:xfrm>
            <a:off x="573233" y="1732497"/>
            <a:ext cx="7580167" cy="3604641"/>
          </a:xfrm>
        </p:spPr>
        <p:txBody>
          <a:bodyPr wrap="square">
            <a:spAutoFit/>
          </a:bodyPr>
          <a:lstStyle/>
          <a:p>
            <a:r>
              <a:rPr lang="en-US" dirty="0"/>
              <a:t>Some venue owners may be suspicious. They may refuse to participate if they do not understand.</a:t>
            </a:r>
          </a:p>
          <a:p>
            <a:pPr lvl="2" indent="-457200">
              <a:lnSpc>
                <a:spcPct val="100000"/>
              </a:lnSpc>
              <a:buClr>
                <a:srgbClr val="E6661F"/>
              </a:buClr>
              <a:buFont typeface="Wingdings" panose="05000000000000000000" pitchFamily="2" charset="2"/>
              <a:buChar char="§"/>
            </a:pPr>
            <a:r>
              <a:rPr lang="en-US" sz="2000" dirty="0">
                <a:solidFill>
                  <a:srgbClr val="005268"/>
                </a:solidFill>
                <a:latin typeface="Century Gothic" panose="020B0502020202020204" pitchFamily="34" charset="0"/>
              </a:rPr>
              <a:t>Emphasize that you work with health programs and are not connected with the police or drug agencies. </a:t>
            </a:r>
          </a:p>
          <a:p>
            <a:pPr lvl="2" indent="-457200">
              <a:lnSpc>
                <a:spcPct val="100000"/>
              </a:lnSpc>
              <a:buClr>
                <a:srgbClr val="E6661F"/>
              </a:buClr>
              <a:buFont typeface="Wingdings" panose="05000000000000000000" pitchFamily="2" charset="2"/>
              <a:buChar char="§"/>
            </a:pPr>
            <a:r>
              <a:rPr lang="en-US" sz="2000" dirty="0">
                <a:solidFill>
                  <a:srgbClr val="005268"/>
                </a:solidFill>
                <a:latin typeface="Century Gothic" panose="020B0502020202020204" pitchFamily="34" charset="0"/>
              </a:rPr>
              <a:t>Reassure the person that the information is confidential and that information about individual venues will not be shared</a:t>
            </a:r>
            <a:r>
              <a:rPr lang="en-US" sz="1736" dirty="0">
                <a:solidFill>
                  <a:srgbClr val="005268"/>
                </a:solidFill>
                <a:latin typeface="Century Gothic" panose="020B0502020202020204" pitchFamily="34" charset="0"/>
              </a:rPr>
              <a:t> </a:t>
            </a:r>
            <a:r>
              <a:rPr lang="en-US" sz="2000" dirty="0">
                <a:solidFill>
                  <a:srgbClr val="005268"/>
                </a:solidFill>
                <a:latin typeface="Century Gothic" panose="020B0502020202020204" pitchFamily="34" charset="0"/>
              </a:rPr>
              <a:t>publicly,</a:t>
            </a:r>
          </a:p>
          <a:p>
            <a:pPr lvl="2" indent="-457200">
              <a:lnSpc>
                <a:spcPct val="100000"/>
              </a:lnSpc>
              <a:buClr>
                <a:schemeClr val="accent1">
                  <a:lumMod val="75000"/>
                </a:schemeClr>
              </a:buClr>
              <a:buFont typeface="Wingdings" panose="05000000000000000000" pitchFamily="2" charset="2"/>
              <a:buChar char="§"/>
            </a:pPr>
            <a:endParaRPr lang="en-US" sz="1736" dirty="0"/>
          </a:p>
          <a:p>
            <a:pPr lvl="1" indent="-457200">
              <a:lnSpc>
                <a:spcPct val="100000"/>
              </a:lnSpc>
              <a:buClr>
                <a:schemeClr val="accent1">
                  <a:lumMod val="75000"/>
                </a:schemeClr>
              </a:buClr>
              <a:buFont typeface="Wingdings" panose="05000000000000000000" pitchFamily="2" charset="2"/>
              <a:buChar char="§"/>
            </a:pPr>
            <a:endParaRPr lang="en-US" dirty="0"/>
          </a:p>
        </p:txBody>
      </p:sp>
      <p:sp>
        <p:nvSpPr>
          <p:cNvPr id="5" name="Title 4">
            <a:extLst>
              <a:ext uri="{FF2B5EF4-FFF2-40B4-BE49-F238E27FC236}">
                <a16:creationId xmlns:a16="http://schemas.microsoft.com/office/drawing/2014/main" id="{305FFF31-A858-45CF-B6B8-C2B4CDA4E58F}"/>
              </a:ext>
            </a:extLst>
          </p:cNvPr>
          <p:cNvSpPr>
            <a:spLocks noGrp="1"/>
          </p:cNvSpPr>
          <p:nvPr>
            <p:ph type="title"/>
          </p:nvPr>
        </p:nvSpPr>
        <p:spPr/>
        <p:txBody>
          <a:bodyPr/>
          <a:lstStyle/>
          <a:p>
            <a:r>
              <a:rPr lang="en-US" dirty="0"/>
              <a:t>Things to avoid</a:t>
            </a:r>
          </a:p>
        </p:txBody>
      </p:sp>
    </p:spTree>
    <p:extLst>
      <p:ext uri="{BB962C8B-B14F-4D97-AF65-F5344CB8AC3E}">
        <p14:creationId xmlns:p14="http://schemas.microsoft.com/office/powerpoint/2010/main" val="4075995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7692-EAA8-4ECE-99CC-3BC76EFBA4CB}"/>
              </a:ext>
            </a:extLst>
          </p:cNvPr>
          <p:cNvSpPr>
            <a:spLocks noGrp="1"/>
          </p:cNvSpPr>
          <p:nvPr>
            <p:ph type="title"/>
          </p:nvPr>
        </p:nvSpPr>
        <p:spPr>
          <a:xfrm>
            <a:off x="152400" y="533400"/>
            <a:ext cx="8991600" cy="1008529"/>
          </a:xfrm>
        </p:spPr>
        <p:txBody>
          <a:bodyPr>
            <a:noAutofit/>
          </a:bodyPr>
          <a:lstStyle/>
          <a:p>
            <a:r>
              <a:rPr lang="en-US" sz="3880" dirty="0"/>
              <a:t>Form B for each venue – </a:t>
            </a:r>
            <a:br>
              <a:rPr lang="en-US" sz="3880" dirty="0"/>
            </a:br>
            <a:r>
              <a:rPr lang="en-US" sz="3880" dirty="0"/>
              <a:t>no matter what!</a:t>
            </a:r>
          </a:p>
        </p:txBody>
      </p:sp>
      <p:sp>
        <p:nvSpPr>
          <p:cNvPr id="3" name="Text Placeholder 2">
            <a:extLst>
              <a:ext uri="{FF2B5EF4-FFF2-40B4-BE49-F238E27FC236}">
                <a16:creationId xmlns:a16="http://schemas.microsoft.com/office/drawing/2014/main" id="{B1C6E24C-71EB-45DF-B704-3C5E081917FC}"/>
              </a:ext>
            </a:extLst>
          </p:cNvPr>
          <p:cNvSpPr>
            <a:spLocks noGrp="1"/>
          </p:cNvSpPr>
          <p:nvPr>
            <p:ph type="body" sz="quarter" idx="10"/>
          </p:nvPr>
        </p:nvSpPr>
        <p:spPr>
          <a:xfrm>
            <a:off x="578565" y="1949824"/>
            <a:ext cx="7550727" cy="2698376"/>
          </a:xfrm>
        </p:spPr>
        <p:txBody>
          <a:bodyPr>
            <a:noAutofit/>
          </a:bodyPr>
          <a:lstStyle/>
          <a:p>
            <a:r>
              <a:rPr lang="en-US" sz="2740" kern="0" dirty="0"/>
              <a:t>If someone is not willing or too young to participate, look for another informant.</a:t>
            </a:r>
          </a:p>
          <a:p>
            <a:pPr lvl="1">
              <a:buClr>
                <a:srgbClr val="E6661F"/>
              </a:buClr>
              <a:buFont typeface="Wingdings" panose="05000000000000000000" pitchFamily="2" charset="2"/>
              <a:buChar char="§"/>
            </a:pPr>
            <a:r>
              <a:rPr lang="en-US" sz="2000" kern="0" dirty="0">
                <a:solidFill>
                  <a:srgbClr val="005268"/>
                </a:solidFill>
                <a:latin typeface="Century Gothic" panose="020B0502020202020204" pitchFamily="34" charset="0"/>
              </a:rPr>
              <a:t>If necessary, look for a knowledgeable informant outside the venue</a:t>
            </a:r>
          </a:p>
          <a:p>
            <a:pPr lvl="1"/>
            <a:endParaRPr lang="en-US" sz="2000" kern="0" dirty="0"/>
          </a:p>
          <a:p>
            <a:r>
              <a:rPr lang="en-US" sz="2740" kern="0" dirty="0"/>
              <a:t>If no informants can be found, still complete Form B.</a:t>
            </a:r>
          </a:p>
          <a:p>
            <a:endParaRPr lang="en-US" sz="2740" kern="0" dirty="0"/>
          </a:p>
        </p:txBody>
      </p:sp>
    </p:spTree>
    <p:extLst>
      <p:ext uri="{BB962C8B-B14F-4D97-AF65-F5344CB8AC3E}">
        <p14:creationId xmlns:p14="http://schemas.microsoft.com/office/powerpoint/2010/main" val="51640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685868"/>
            <a:ext cx="8132617" cy="1008529"/>
          </a:xfrm>
        </p:spPr>
        <p:txBody>
          <a:bodyPr/>
          <a:lstStyle/>
          <a:p>
            <a:r>
              <a:rPr lang="en-US" dirty="0"/>
              <a:t>How do we get this information?</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39592" y="1981200"/>
            <a:ext cx="7613807" cy="3657600"/>
          </a:xfrm>
        </p:spPr>
        <p:txBody>
          <a:bodyPr/>
          <a:lstStyle/>
          <a:p>
            <a:r>
              <a:rPr lang="en-US" sz="2800" dirty="0"/>
              <a:t>Visit the venue</a:t>
            </a:r>
          </a:p>
          <a:p>
            <a:endParaRPr lang="en-US" sz="2800" dirty="0"/>
          </a:p>
          <a:p>
            <a:r>
              <a:rPr lang="en-US" sz="2800" dirty="0"/>
              <a:t>Interview a venue informant</a:t>
            </a:r>
          </a:p>
          <a:p>
            <a:pPr marL="0" indent="0">
              <a:buNone/>
            </a:pPr>
            <a:endParaRPr lang="en-US" sz="2800" dirty="0"/>
          </a:p>
          <a:p>
            <a:r>
              <a:rPr lang="en-US" sz="2800" dirty="0"/>
              <a:t>Use technology to measure latitude and longitude coordinates of venue</a:t>
            </a:r>
          </a:p>
          <a:p>
            <a:pPr marL="0" indent="0">
              <a:buNone/>
            </a:pPr>
            <a:endParaRPr lang="en-US" dirty="0"/>
          </a:p>
        </p:txBody>
      </p:sp>
    </p:spTree>
    <p:extLst>
      <p:ext uri="{BB962C8B-B14F-4D97-AF65-F5344CB8AC3E}">
        <p14:creationId xmlns:p14="http://schemas.microsoft.com/office/powerpoint/2010/main" val="3817517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603C9C-F5AB-4B7E-AF19-573BA9B86DB6}"/>
              </a:ext>
            </a:extLst>
          </p:cNvPr>
          <p:cNvSpPr>
            <a:spLocks noGrp="1"/>
          </p:cNvSpPr>
          <p:nvPr>
            <p:ph type="body" sz="quarter" idx="10"/>
          </p:nvPr>
        </p:nvSpPr>
        <p:spPr/>
        <p:txBody>
          <a:bodyPr/>
          <a:lstStyle/>
          <a:p>
            <a:r>
              <a:rPr lang="en-US" dirty="0"/>
              <a:t>Two interviewers volunteer to role-play recruitment and interview.</a:t>
            </a:r>
          </a:p>
          <a:p>
            <a:pPr marL="0" indent="0">
              <a:buNone/>
            </a:pPr>
            <a:endParaRPr lang="en-US" dirty="0"/>
          </a:p>
          <a:p>
            <a:r>
              <a:rPr lang="en-US" dirty="0"/>
              <a:t>Discuss strengths and weaknesses of role-play.</a:t>
            </a:r>
          </a:p>
        </p:txBody>
      </p:sp>
      <p:sp>
        <p:nvSpPr>
          <p:cNvPr id="4" name="Title 1">
            <a:extLst>
              <a:ext uri="{FF2B5EF4-FFF2-40B4-BE49-F238E27FC236}">
                <a16:creationId xmlns:a16="http://schemas.microsoft.com/office/drawing/2014/main" id="{ED8CFA88-44D7-45EF-A702-1D3C121A8D7F}"/>
              </a:ext>
            </a:extLst>
          </p:cNvPr>
          <p:cNvSpPr txBox="1">
            <a:spLocks/>
          </p:cNvSpPr>
          <p:nvPr/>
        </p:nvSpPr>
        <p:spPr>
          <a:xfrm>
            <a:off x="2133600" y="588784"/>
            <a:ext cx="5237017" cy="838132"/>
          </a:xfrm>
          <a:prstGeom prst="rect">
            <a:avLst/>
          </a:prstGeom>
        </p:spPr>
        <p:txBody>
          <a:bodyPr/>
          <a:lstStyle>
            <a:lvl1pPr eaLnBrk="1" hangingPunct="1">
              <a:defRPr sz="3883" b="1">
                <a:solidFill>
                  <a:schemeClr val="bg1"/>
                </a:solidFill>
                <a:latin typeface="Century Gothic" panose="020B0502020202020204" pitchFamily="34" charset="0"/>
                <a:ea typeface="+mj-ea"/>
                <a:cs typeface="+mj-cs"/>
              </a:defRPr>
            </a:lvl1pPr>
          </a:lstStyle>
          <a:p>
            <a:r>
              <a:rPr lang="en-US" kern="0" dirty="0"/>
              <a:t>Interviewer role-play</a:t>
            </a:r>
          </a:p>
        </p:txBody>
      </p:sp>
      <p:pic>
        <p:nvPicPr>
          <p:cNvPr id="5" name="Graphic 4" descr="Eye">
            <a:extLst>
              <a:ext uri="{FF2B5EF4-FFF2-40B4-BE49-F238E27FC236}">
                <a16:creationId xmlns:a16="http://schemas.microsoft.com/office/drawing/2014/main" id="{72332D81-F322-404B-92BA-03D5B7AA1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708246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0A3C-34CE-4690-A0DB-C9CDB03AC764}"/>
              </a:ext>
            </a:extLst>
          </p:cNvPr>
          <p:cNvSpPr>
            <a:spLocks noGrp="1"/>
          </p:cNvSpPr>
          <p:nvPr>
            <p:ph type="title"/>
          </p:nvPr>
        </p:nvSpPr>
        <p:spPr/>
        <p:txBody>
          <a:bodyPr/>
          <a:lstStyle/>
          <a:p>
            <a:r>
              <a:rPr lang="en-US" dirty="0"/>
              <a:t>Venue assignment form (1)</a:t>
            </a:r>
          </a:p>
        </p:txBody>
      </p:sp>
      <p:sp>
        <p:nvSpPr>
          <p:cNvPr id="3" name="Text Placeholder 2">
            <a:extLst>
              <a:ext uri="{FF2B5EF4-FFF2-40B4-BE49-F238E27FC236}">
                <a16:creationId xmlns:a16="http://schemas.microsoft.com/office/drawing/2014/main" id="{0C5959ED-14A8-4BF0-AD03-D887FAC7FD68}"/>
              </a:ext>
            </a:extLst>
          </p:cNvPr>
          <p:cNvSpPr>
            <a:spLocks noGrp="1"/>
          </p:cNvSpPr>
          <p:nvPr>
            <p:ph type="body" sz="quarter" idx="10"/>
          </p:nvPr>
        </p:nvSpPr>
        <p:spPr>
          <a:xfrm>
            <a:off x="554183" y="1981200"/>
            <a:ext cx="3002835" cy="1008529"/>
          </a:xfrm>
        </p:spPr>
        <p:txBody>
          <a:bodyPr>
            <a:noAutofit/>
          </a:bodyPr>
          <a:lstStyle/>
          <a:p>
            <a:r>
              <a:rPr lang="en-US" sz="2800" kern="0" dirty="0"/>
              <a:t>Assigned venues</a:t>
            </a:r>
          </a:p>
        </p:txBody>
      </p:sp>
      <p:pic>
        <p:nvPicPr>
          <p:cNvPr id="11" name="Picture 10">
            <a:extLst>
              <a:ext uri="{FF2B5EF4-FFF2-40B4-BE49-F238E27FC236}">
                <a16:creationId xmlns:a16="http://schemas.microsoft.com/office/drawing/2014/main" id="{ECA4150D-E003-479E-BB39-0D3DDC12616B}"/>
              </a:ext>
            </a:extLst>
          </p:cNvPr>
          <p:cNvPicPr>
            <a:picLocks noChangeAspect="1"/>
          </p:cNvPicPr>
          <p:nvPr/>
        </p:nvPicPr>
        <p:blipFill>
          <a:blip r:embed="rId3"/>
          <a:stretch>
            <a:fillRect/>
          </a:stretch>
        </p:blipFill>
        <p:spPr>
          <a:xfrm>
            <a:off x="3310018" y="1660000"/>
            <a:ext cx="5605382" cy="5090878"/>
          </a:xfrm>
          <a:prstGeom prst="rect">
            <a:avLst/>
          </a:prstGeom>
        </p:spPr>
      </p:pic>
    </p:spTree>
    <p:extLst>
      <p:ext uri="{BB962C8B-B14F-4D97-AF65-F5344CB8AC3E}">
        <p14:creationId xmlns:p14="http://schemas.microsoft.com/office/powerpoint/2010/main" val="919066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0A3C-34CE-4690-A0DB-C9CDB03AC764}"/>
              </a:ext>
            </a:extLst>
          </p:cNvPr>
          <p:cNvSpPr>
            <a:spLocks noGrp="1"/>
          </p:cNvSpPr>
          <p:nvPr>
            <p:ph type="title"/>
          </p:nvPr>
        </p:nvSpPr>
        <p:spPr/>
        <p:txBody>
          <a:bodyPr/>
          <a:lstStyle/>
          <a:p>
            <a:r>
              <a:rPr lang="en-US" dirty="0"/>
              <a:t>Venue assignment form (2)</a:t>
            </a:r>
          </a:p>
        </p:txBody>
      </p:sp>
      <p:sp>
        <p:nvSpPr>
          <p:cNvPr id="3" name="Text Placeholder 2">
            <a:extLst>
              <a:ext uri="{FF2B5EF4-FFF2-40B4-BE49-F238E27FC236}">
                <a16:creationId xmlns:a16="http://schemas.microsoft.com/office/drawing/2014/main" id="{0C5959ED-14A8-4BF0-AD03-D887FAC7FD68}"/>
              </a:ext>
            </a:extLst>
          </p:cNvPr>
          <p:cNvSpPr>
            <a:spLocks noGrp="1"/>
          </p:cNvSpPr>
          <p:nvPr>
            <p:ph type="body" sz="quarter" idx="10"/>
          </p:nvPr>
        </p:nvSpPr>
        <p:spPr>
          <a:xfrm>
            <a:off x="457200" y="1905000"/>
            <a:ext cx="3002835" cy="1008529"/>
          </a:xfrm>
        </p:spPr>
        <p:txBody>
          <a:bodyPr>
            <a:noAutofit/>
          </a:bodyPr>
          <a:lstStyle/>
          <a:p>
            <a:r>
              <a:rPr lang="en-US" sz="2800" kern="0" dirty="0"/>
              <a:t>Record information during visit</a:t>
            </a:r>
          </a:p>
        </p:txBody>
      </p:sp>
      <p:pic>
        <p:nvPicPr>
          <p:cNvPr id="10" name="Picture 9">
            <a:extLst>
              <a:ext uri="{FF2B5EF4-FFF2-40B4-BE49-F238E27FC236}">
                <a16:creationId xmlns:a16="http://schemas.microsoft.com/office/drawing/2014/main" id="{C66E34B2-CEEA-4DF5-853A-B455276C28D6}"/>
              </a:ext>
            </a:extLst>
          </p:cNvPr>
          <p:cNvPicPr>
            <a:picLocks noChangeAspect="1"/>
          </p:cNvPicPr>
          <p:nvPr/>
        </p:nvPicPr>
        <p:blipFill>
          <a:blip r:embed="rId3"/>
          <a:stretch>
            <a:fillRect/>
          </a:stretch>
        </p:blipFill>
        <p:spPr>
          <a:xfrm>
            <a:off x="3267342" y="1600201"/>
            <a:ext cx="5761587" cy="5196198"/>
          </a:xfrm>
          <a:prstGeom prst="rect">
            <a:avLst/>
          </a:prstGeom>
        </p:spPr>
      </p:pic>
    </p:spTree>
    <p:extLst>
      <p:ext uri="{BB962C8B-B14F-4D97-AF65-F5344CB8AC3E}">
        <p14:creationId xmlns:p14="http://schemas.microsoft.com/office/powerpoint/2010/main" val="1584600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D5A2-B88D-4122-9A02-CD29E17BE0A3}"/>
              </a:ext>
            </a:extLst>
          </p:cNvPr>
          <p:cNvSpPr>
            <a:spLocks noGrp="1"/>
          </p:cNvSpPr>
          <p:nvPr>
            <p:ph type="title"/>
          </p:nvPr>
        </p:nvSpPr>
        <p:spPr/>
        <p:txBody>
          <a:bodyPr>
            <a:normAutofit/>
          </a:bodyPr>
          <a:lstStyle/>
          <a:p>
            <a:r>
              <a:rPr lang="en-US" dirty="0"/>
              <a:t>Venue assignment form (3)</a:t>
            </a:r>
          </a:p>
        </p:txBody>
      </p:sp>
      <p:sp>
        <p:nvSpPr>
          <p:cNvPr id="3" name="Text Placeholder 2">
            <a:extLst>
              <a:ext uri="{FF2B5EF4-FFF2-40B4-BE49-F238E27FC236}">
                <a16:creationId xmlns:a16="http://schemas.microsoft.com/office/drawing/2014/main" id="{38346AFC-9538-40E8-9A39-C402EED0C952}"/>
              </a:ext>
            </a:extLst>
          </p:cNvPr>
          <p:cNvSpPr>
            <a:spLocks noGrp="1"/>
          </p:cNvSpPr>
          <p:nvPr>
            <p:ph type="body" sz="quarter" idx="10"/>
          </p:nvPr>
        </p:nvSpPr>
        <p:spPr>
          <a:xfrm>
            <a:off x="351323" y="1905000"/>
            <a:ext cx="3112315" cy="2622176"/>
          </a:xfrm>
        </p:spPr>
        <p:txBody>
          <a:bodyPr/>
          <a:lstStyle/>
          <a:p>
            <a:r>
              <a:rPr lang="en-US" dirty="0"/>
              <a:t>Supervisor fills in other blanks based on Form B</a:t>
            </a:r>
          </a:p>
        </p:txBody>
      </p:sp>
      <p:grpSp>
        <p:nvGrpSpPr>
          <p:cNvPr id="7" name="Group 6">
            <a:extLst>
              <a:ext uri="{FF2B5EF4-FFF2-40B4-BE49-F238E27FC236}">
                <a16:creationId xmlns:a16="http://schemas.microsoft.com/office/drawing/2014/main" id="{9FBC76AB-4BDC-4676-A680-287DACDCA25F}"/>
              </a:ext>
            </a:extLst>
          </p:cNvPr>
          <p:cNvGrpSpPr/>
          <p:nvPr/>
        </p:nvGrpSpPr>
        <p:grpSpPr>
          <a:xfrm>
            <a:off x="3493316" y="1694397"/>
            <a:ext cx="5621376" cy="4993275"/>
            <a:chOff x="3493316" y="1694397"/>
            <a:chExt cx="5621376" cy="4993275"/>
          </a:xfrm>
        </p:grpSpPr>
        <p:pic>
          <p:nvPicPr>
            <p:cNvPr id="5" name="Picture 4">
              <a:extLst>
                <a:ext uri="{FF2B5EF4-FFF2-40B4-BE49-F238E27FC236}">
                  <a16:creationId xmlns:a16="http://schemas.microsoft.com/office/drawing/2014/main" id="{C260610E-3095-4142-B046-B4C980F81939}"/>
                </a:ext>
              </a:extLst>
            </p:cNvPr>
            <p:cNvPicPr>
              <a:picLocks noChangeAspect="1"/>
            </p:cNvPicPr>
            <p:nvPr/>
          </p:nvPicPr>
          <p:blipFill rotWithShape="1">
            <a:blip r:embed="rId3"/>
            <a:srcRect t="358"/>
            <a:stretch/>
          </p:blipFill>
          <p:spPr>
            <a:xfrm>
              <a:off x="3493316" y="1694397"/>
              <a:ext cx="5621376" cy="4993275"/>
            </a:xfrm>
            <a:prstGeom prst="rect">
              <a:avLst/>
            </a:prstGeom>
          </p:spPr>
        </p:pic>
        <p:sp>
          <p:nvSpPr>
            <p:cNvPr id="6" name="Rectangle 5">
              <a:extLst>
                <a:ext uri="{FF2B5EF4-FFF2-40B4-BE49-F238E27FC236}">
                  <a16:creationId xmlns:a16="http://schemas.microsoft.com/office/drawing/2014/main" id="{E90D0AB0-4853-4149-B161-FA735BD16996}"/>
                </a:ext>
              </a:extLst>
            </p:cNvPr>
            <p:cNvSpPr/>
            <p:nvPr/>
          </p:nvSpPr>
          <p:spPr>
            <a:xfrm flipV="1">
              <a:off x="6629400" y="6336956"/>
              <a:ext cx="762000" cy="35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9175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57400" y="685868"/>
            <a:ext cx="6800272" cy="1142932"/>
          </a:xfrm>
        </p:spPr>
        <p:txBody>
          <a:bodyPr/>
          <a:lstStyle/>
          <a:p>
            <a:r>
              <a:rPr lang="en-US" dirty="0"/>
              <a:t>Activity: Practice fieldwork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685800" y="1752600"/>
            <a:ext cx="7550727" cy="2364109"/>
          </a:xfrm>
        </p:spPr>
        <p:txBody>
          <a:bodyPr>
            <a:spAutoFit/>
          </a:bodyPr>
          <a:lstStyle/>
          <a:p>
            <a:r>
              <a:rPr lang="en-US" dirty="0"/>
              <a:t>Go to the field.</a:t>
            </a:r>
          </a:p>
          <a:p>
            <a:r>
              <a:rPr lang="en-US" dirty="0"/>
              <a:t>Look at list of assigned venues.</a:t>
            </a:r>
          </a:p>
          <a:p>
            <a:r>
              <a:rPr lang="en-US" dirty="0"/>
              <a:t>Complete Form B.</a:t>
            </a:r>
          </a:p>
          <a:p>
            <a:r>
              <a:rPr lang="en-US" dirty="0"/>
              <a:t>Stay with your partner at all times.</a:t>
            </a:r>
          </a:p>
          <a:p>
            <a:pPr lvl="1"/>
            <a:endParaRPr lang="en-US"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0"/>
            <a:ext cx="1657928" cy="1657928"/>
          </a:xfrm>
          <a:prstGeom prst="rect">
            <a:avLst/>
          </a:prstGeom>
        </p:spPr>
      </p:pic>
    </p:spTree>
    <p:extLst>
      <p:ext uri="{BB962C8B-B14F-4D97-AF65-F5344CB8AC3E}">
        <p14:creationId xmlns:p14="http://schemas.microsoft.com/office/powerpoint/2010/main" val="3890272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57400" y="685868"/>
            <a:ext cx="6800272" cy="1142932"/>
          </a:xfrm>
        </p:spPr>
        <p:txBody>
          <a:bodyPr/>
          <a:lstStyle/>
          <a:p>
            <a:r>
              <a:rPr lang="en-US" dirty="0"/>
              <a:t>Feedback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710357"/>
          </a:xfrm>
        </p:spPr>
        <p:txBody>
          <a:bodyPr>
            <a:spAutoFit/>
          </a:bodyPr>
          <a:lstStyle/>
          <a:p>
            <a:r>
              <a:rPr lang="en-US" dirty="0"/>
              <a:t>Supervisors and trainers review completed forms for quality with each interviewer.</a:t>
            </a:r>
          </a:p>
          <a:p>
            <a:r>
              <a:rPr lang="en-US" dirty="0"/>
              <a:t>Provide feedback to each interviewer.</a:t>
            </a:r>
          </a:p>
          <a:p>
            <a:r>
              <a:rPr lang="en-US" dirty="0"/>
              <a:t>Provide feedback to the group to share what was learned in reviewing forms.</a:t>
            </a:r>
          </a:p>
          <a:p>
            <a:pPr lvl="1"/>
            <a:endParaRPr lang="en-US" dirty="0"/>
          </a:p>
        </p:txBody>
      </p:sp>
      <p:pic>
        <p:nvPicPr>
          <p:cNvPr id="6" name="Graphic 5" descr="Repeat">
            <a:extLst>
              <a:ext uri="{FF2B5EF4-FFF2-40B4-BE49-F238E27FC236}">
                <a16:creationId xmlns:a16="http://schemas.microsoft.com/office/drawing/2014/main" id="{CB98A315-AF17-4F10-B553-B8CD4E0D4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228600"/>
            <a:ext cx="1219200" cy="1219200"/>
          </a:xfrm>
          <a:prstGeom prst="rect">
            <a:avLst/>
          </a:prstGeom>
        </p:spPr>
      </p:pic>
    </p:spTree>
    <p:extLst>
      <p:ext uri="{BB962C8B-B14F-4D97-AF65-F5344CB8AC3E}">
        <p14:creationId xmlns:p14="http://schemas.microsoft.com/office/powerpoint/2010/main" val="301914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762000" y="609600"/>
            <a:ext cx="7772400" cy="1143000"/>
          </a:xfrm>
        </p:spPr>
        <p:txBody>
          <a:bodyPr/>
          <a:lstStyle/>
          <a:p>
            <a:pPr>
              <a:buClr>
                <a:srgbClr val="009999"/>
              </a:buClr>
              <a:buSzPct val="75000"/>
              <a:buFont typeface="Monotype Sorts" pitchFamily="2" charset="2"/>
              <a:buNone/>
            </a:pPr>
            <a:r>
              <a:rPr lang="en-US" dirty="0"/>
              <a:t>PLACE fieldwork </a:t>
            </a:r>
          </a:p>
        </p:txBody>
      </p:sp>
      <p:sp>
        <p:nvSpPr>
          <p:cNvPr id="2" name="Content Placeholder 1"/>
          <p:cNvSpPr>
            <a:spLocks noGrp="1"/>
          </p:cNvSpPr>
          <p:nvPr>
            <p:ph type="body" sz="quarter" idx="10"/>
          </p:nvPr>
        </p:nvSpPr>
        <p:spPr>
          <a:xfrm>
            <a:off x="623455" y="2192991"/>
            <a:ext cx="7377545" cy="1763806"/>
          </a:xfrm>
        </p:spPr>
        <p:txBody>
          <a:bodyPr>
            <a:noAutofit/>
          </a:bodyPr>
          <a:lstStyle/>
          <a:p>
            <a:pPr marL="0" indent="0">
              <a:lnSpc>
                <a:spcPct val="100000"/>
              </a:lnSpc>
              <a:buNone/>
              <a:tabLst>
                <a:tab pos="1371600" algn="l"/>
              </a:tabLst>
            </a:pPr>
            <a:r>
              <a:rPr lang="en-US" sz="2800" kern="0" dirty="0">
                <a:solidFill>
                  <a:schemeClr val="accent2"/>
                </a:solidFill>
              </a:rPr>
              <a:t>Level 1: </a:t>
            </a:r>
            <a:r>
              <a:rPr lang="en-US" sz="2800" kern="0" dirty="0"/>
              <a:t>Community informant interviews</a:t>
            </a:r>
          </a:p>
          <a:p>
            <a:pPr marL="0" indent="0">
              <a:lnSpc>
                <a:spcPct val="100000"/>
              </a:lnSpc>
              <a:buNone/>
              <a:tabLst>
                <a:tab pos="1371600" algn="l"/>
              </a:tabLst>
            </a:pPr>
            <a:endParaRPr lang="en-US" sz="2800" kern="0" dirty="0"/>
          </a:p>
          <a:p>
            <a:pPr marL="0" indent="0">
              <a:lnSpc>
                <a:spcPct val="100000"/>
              </a:lnSpc>
              <a:buNone/>
              <a:tabLst>
                <a:tab pos="1371600" algn="l"/>
              </a:tabLst>
            </a:pPr>
            <a:r>
              <a:rPr lang="en-US" sz="2800" b="1" kern="0" dirty="0">
                <a:solidFill>
                  <a:schemeClr val="accent2"/>
                </a:solidFill>
              </a:rPr>
              <a:t>Level 2:</a:t>
            </a:r>
            <a:r>
              <a:rPr lang="en-US" sz="2800" kern="0" dirty="0"/>
              <a:t> Venue informant interviews and 	mapping</a:t>
            </a:r>
          </a:p>
          <a:p>
            <a:pPr marL="0" indent="0">
              <a:lnSpc>
                <a:spcPct val="100000"/>
              </a:lnSpc>
              <a:buNone/>
              <a:tabLst>
                <a:tab pos="1371600" algn="l"/>
              </a:tabLst>
            </a:pPr>
            <a:endParaRPr lang="en-US" sz="2800" kern="0" dirty="0"/>
          </a:p>
          <a:p>
            <a:pPr marL="0" indent="-1005840">
              <a:lnSpc>
                <a:spcPct val="100000"/>
              </a:lnSpc>
              <a:buNone/>
              <a:tabLst>
                <a:tab pos="1371600" algn="l"/>
              </a:tabLst>
            </a:pPr>
            <a:r>
              <a:rPr lang="en-US" sz="2800" b="1" kern="0" dirty="0">
                <a:solidFill>
                  <a:schemeClr val="accent2"/>
                </a:solidFill>
              </a:rPr>
              <a:t>Level 3: </a:t>
            </a:r>
            <a:r>
              <a:rPr lang="en-US" sz="2800" kern="0" dirty="0"/>
              <a:t>Patron and worker interviews and     	HIV testing</a:t>
            </a:r>
            <a:endParaRPr lang="en-US" sz="2800" kern="0" dirty="0">
              <a:solidFill>
                <a:srgbClr val="FF0000"/>
              </a:solidFill>
            </a:endParaRPr>
          </a:p>
          <a:p>
            <a:pPr marL="495300" indent="-495300">
              <a:lnSpc>
                <a:spcPct val="100000"/>
              </a:lnSpc>
              <a:buNone/>
              <a:tabLst>
                <a:tab pos="1371600" algn="l"/>
              </a:tabLst>
            </a:pPr>
            <a:endParaRPr lang="en-US" sz="2800" kern="0" dirty="0"/>
          </a:p>
        </p:txBody>
      </p:sp>
    </p:spTree>
    <p:extLst>
      <p:ext uri="{BB962C8B-B14F-4D97-AF65-F5344CB8AC3E}">
        <p14:creationId xmlns:p14="http://schemas.microsoft.com/office/powerpoint/2010/main" val="2522150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2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685868"/>
            <a:ext cx="8132617" cy="1008529"/>
          </a:xfrm>
        </p:spPr>
        <p:txBody>
          <a:bodyPr/>
          <a:lstStyle/>
          <a:p>
            <a:r>
              <a:rPr lang="en-US" dirty="0"/>
              <a:t>Working in pairs</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39592" y="1981200"/>
            <a:ext cx="7613807" cy="3657600"/>
          </a:xfrm>
        </p:spPr>
        <p:txBody>
          <a:bodyPr/>
          <a:lstStyle/>
          <a:p>
            <a:r>
              <a:rPr lang="en-US" sz="2800" dirty="0"/>
              <a:t>Venues are always visited in pairs</a:t>
            </a:r>
          </a:p>
          <a:p>
            <a:endParaRPr lang="en-US" sz="2800" dirty="0"/>
          </a:p>
          <a:p>
            <a:r>
              <a:rPr lang="en-US" sz="2800" dirty="0"/>
              <a:t>One person interviews venue informant</a:t>
            </a:r>
          </a:p>
          <a:p>
            <a:pPr marL="0" indent="0">
              <a:buNone/>
            </a:pPr>
            <a:endParaRPr lang="en-US" sz="2800" dirty="0"/>
          </a:p>
          <a:p>
            <a:r>
              <a:rPr lang="en-US" sz="2800" dirty="0"/>
              <a:t>Security – always stay together</a:t>
            </a:r>
          </a:p>
          <a:p>
            <a:pPr marL="0" indent="0">
              <a:buNone/>
            </a:pPr>
            <a:endParaRPr lang="en-US" dirty="0"/>
          </a:p>
        </p:txBody>
      </p:sp>
    </p:spTree>
    <p:extLst>
      <p:ext uri="{BB962C8B-B14F-4D97-AF65-F5344CB8AC3E}">
        <p14:creationId xmlns:p14="http://schemas.microsoft.com/office/powerpoint/2010/main" val="143816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685800" y="685800"/>
            <a:ext cx="8991600" cy="1008529"/>
          </a:xfrm>
        </p:spPr>
        <p:txBody>
          <a:bodyPr/>
          <a:lstStyle/>
          <a:p>
            <a:r>
              <a:rPr lang="en-US" dirty="0"/>
              <a:t>Who are venue informants?</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p:txBody>
          <a:bodyPr/>
          <a:lstStyle/>
          <a:p>
            <a:r>
              <a:rPr lang="en-US" sz="2800" dirty="0"/>
              <a:t>People who spend a lot of time at the venue and know about what occurs there, the clients, and any HIV prevention programs that have been held there</a:t>
            </a:r>
          </a:p>
          <a:p>
            <a:endParaRPr lang="en-US" dirty="0"/>
          </a:p>
        </p:txBody>
      </p:sp>
      <p:pic>
        <p:nvPicPr>
          <p:cNvPr id="4" name="Picture 3">
            <a:extLst>
              <a:ext uri="{FF2B5EF4-FFF2-40B4-BE49-F238E27FC236}">
                <a16:creationId xmlns:a16="http://schemas.microsoft.com/office/drawing/2014/main" id="{20C6181D-E226-4048-B577-C1DC276374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9" t="7778" r="12998" b="7778"/>
          <a:stretch/>
        </p:blipFill>
        <p:spPr>
          <a:xfrm>
            <a:off x="2743200" y="3810000"/>
            <a:ext cx="1736559" cy="2869096"/>
          </a:xfrm>
          <a:prstGeom prst="rect">
            <a:avLst/>
          </a:prstGeom>
        </p:spPr>
      </p:pic>
      <p:pic>
        <p:nvPicPr>
          <p:cNvPr id="6" name="Picture 5">
            <a:extLst>
              <a:ext uri="{FF2B5EF4-FFF2-40B4-BE49-F238E27FC236}">
                <a16:creationId xmlns:a16="http://schemas.microsoft.com/office/drawing/2014/main" id="{577026B9-4EBA-45EE-A3B7-E2F0D682C9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412" t="9890" r="30824" b="12088"/>
          <a:stretch/>
        </p:blipFill>
        <p:spPr>
          <a:xfrm>
            <a:off x="4649805" y="3733800"/>
            <a:ext cx="1046408" cy="2971800"/>
          </a:xfrm>
          <a:prstGeom prst="rect">
            <a:avLst/>
          </a:prstGeom>
        </p:spPr>
      </p:pic>
    </p:spTree>
    <p:extLst>
      <p:ext uri="{BB962C8B-B14F-4D97-AF65-F5344CB8AC3E}">
        <p14:creationId xmlns:p14="http://schemas.microsoft.com/office/powerpoint/2010/main" val="47507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304800" y="734800"/>
            <a:ext cx="8991600" cy="1008529"/>
          </a:xfrm>
        </p:spPr>
        <p:txBody>
          <a:bodyPr/>
          <a:lstStyle/>
          <a:p>
            <a:r>
              <a:rPr lang="en-US" dirty="0"/>
              <a:t>Who is a good venue informant? (1)</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78565" y="2057400"/>
            <a:ext cx="7550727" cy="2286000"/>
          </a:xfrm>
        </p:spPr>
        <p:txBody>
          <a:bodyPr/>
          <a:lstStyle/>
          <a:p>
            <a:pPr lvl="1">
              <a:spcBef>
                <a:spcPts val="0"/>
              </a:spcBef>
              <a:buClr>
                <a:schemeClr val="accent6">
                  <a:lumMod val="75000"/>
                </a:schemeClr>
              </a:buClr>
            </a:pPr>
            <a:endParaRPr lang="en-US" sz="2300" dirty="0">
              <a:latin typeface="Century Gothic" panose="020B0502020202020204" pitchFamily="34" charset="0"/>
            </a:endParaRPr>
          </a:p>
          <a:p>
            <a:pPr marL="645475" lvl="1" indent="-342900">
              <a:spcBef>
                <a:spcPts val="0"/>
              </a:spcBef>
              <a:buClr>
                <a:schemeClr val="accent6">
                  <a:lumMod val="75000"/>
                </a:schemeClr>
              </a:buClr>
              <a:buFont typeface="Wingdings" panose="05000000000000000000" pitchFamily="2" charset="2"/>
              <a:buChar char="§"/>
            </a:pPr>
            <a:r>
              <a:rPr lang="en-US" sz="2300" dirty="0">
                <a:solidFill>
                  <a:srgbClr val="005268"/>
                </a:solidFill>
                <a:latin typeface="Century Gothic" panose="020B0502020202020204" pitchFamily="34" charset="0"/>
              </a:rPr>
              <a:t>Owner</a:t>
            </a:r>
          </a:p>
          <a:p>
            <a:pPr marL="645475" lvl="1" indent="-342900">
              <a:spcBef>
                <a:spcPts val="0"/>
              </a:spcBef>
              <a:buClr>
                <a:schemeClr val="accent6">
                  <a:lumMod val="75000"/>
                </a:schemeClr>
              </a:buClr>
              <a:buFont typeface="Wingdings" panose="05000000000000000000" pitchFamily="2" charset="2"/>
              <a:buChar char="§"/>
            </a:pPr>
            <a:r>
              <a:rPr lang="en-US" sz="2300" dirty="0">
                <a:solidFill>
                  <a:srgbClr val="005268"/>
                </a:solidFill>
                <a:latin typeface="Century Gothic" panose="020B0502020202020204" pitchFamily="34" charset="0"/>
              </a:rPr>
              <a:t>Worker</a:t>
            </a:r>
          </a:p>
          <a:p>
            <a:pPr marL="645475" lvl="1" indent="-342900">
              <a:spcBef>
                <a:spcPts val="0"/>
              </a:spcBef>
              <a:buClr>
                <a:schemeClr val="accent6">
                  <a:lumMod val="75000"/>
                </a:schemeClr>
              </a:buClr>
              <a:buFont typeface="Wingdings" panose="05000000000000000000" pitchFamily="2" charset="2"/>
              <a:buChar char="§"/>
            </a:pPr>
            <a:r>
              <a:rPr lang="en-US" sz="2300" dirty="0">
                <a:solidFill>
                  <a:srgbClr val="005268"/>
                </a:solidFill>
                <a:latin typeface="Century Gothic" panose="020B0502020202020204" pitchFamily="34" charset="0"/>
              </a:rPr>
              <a:t>Regular client</a:t>
            </a:r>
          </a:p>
          <a:p>
            <a:pPr marL="645475" lvl="1" indent="-342900">
              <a:spcBef>
                <a:spcPts val="0"/>
              </a:spcBef>
              <a:buClr>
                <a:schemeClr val="accent6">
                  <a:lumMod val="75000"/>
                </a:schemeClr>
              </a:buClr>
              <a:buFont typeface="Wingdings" panose="05000000000000000000" pitchFamily="2" charset="2"/>
              <a:buChar char="§"/>
            </a:pPr>
            <a:r>
              <a:rPr lang="en-US" sz="2300" dirty="0">
                <a:solidFill>
                  <a:srgbClr val="005268"/>
                </a:solidFill>
                <a:latin typeface="Century Gothic" panose="020B0502020202020204" pitchFamily="34" charset="0"/>
              </a:rPr>
              <a:t>Security guard</a:t>
            </a:r>
          </a:p>
          <a:p>
            <a:endParaRPr lang="en-US" sz="2800" dirty="0"/>
          </a:p>
          <a:p>
            <a:endParaRPr lang="en-US" dirty="0"/>
          </a:p>
        </p:txBody>
      </p:sp>
      <p:sp>
        <p:nvSpPr>
          <p:cNvPr id="5" name="Text Placeholder 11">
            <a:extLst>
              <a:ext uri="{FF2B5EF4-FFF2-40B4-BE49-F238E27FC236}">
                <a16:creationId xmlns:a16="http://schemas.microsoft.com/office/drawing/2014/main" id="{26E0B59C-2E3D-45D2-AF81-3C3594CA90DC}"/>
              </a:ext>
            </a:extLst>
          </p:cNvPr>
          <p:cNvSpPr txBox="1">
            <a:spLocks/>
          </p:cNvSpPr>
          <p:nvPr/>
        </p:nvSpPr>
        <p:spPr>
          <a:xfrm>
            <a:off x="578565" y="1905000"/>
            <a:ext cx="6812835" cy="470647"/>
          </a:xfrm>
          <a:prstGeom prst="rect">
            <a:avLst/>
          </a:prstGeom>
        </p:spPr>
        <p:txBody>
          <a:bodyPr/>
          <a:lstStyle>
            <a:lvl1pPr marL="302575" indent="-302575" eaLnBrk="1" hangingPunct="1">
              <a:lnSpc>
                <a:spcPts val="3353"/>
              </a:lnSpc>
              <a:buFontTx/>
              <a:buBlip>
                <a:blip r:embed="rId3"/>
              </a:buBlip>
              <a:defRPr sz="2471" b="0">
                <a:solidFill>
                  <a:srgbClr val="005268"/>
                </a:solidFill>
                <a:latin typeface="Century Gothic" panose="020B0502020202020204" pitchFamily="34" charset="0"/>
                <a:ea typeface="+mn-ea"/>
                <a:cs typeface="+mn-cs"/>
              </a:defRPr>
            </a:lvl1pPr>
            <a:lvl2pPr marL="302575" eaLnBrk="1" hangingPunct="1">
              <a:defRPr sz="1588">
                <a:solidFill>
                  <a:schemeClr val="tx1"/>
                </a:solidFill>
                <a:latin typeface="Futura LT Pro Book" panose="020B0502020204020303" pitchFamily="34" charset="0"/>
                <a:ea typeface="+mn-ea"/>
                <a:cs typeface="+mn-cs"/>
              </a:defRPr>
            </a:lvl2pPr>
            <a:lvl3pPr marL="605150" eaLnBrk="1" hangingPunct="1">
              <a:defRPr sz="1324">
                <a:solidFill>
                  <a:schemeClr val="tx1"/>
                </a:solidFill>
                <a:latin typeface="Futura LT Pro Book" panose="020B0502020204020303" pitchFamily="34" charset="0"/>
                <a:ea typeface="+mn-ea"/>
                <a:cs typeface="+mn-cs"/>
              </a:defRPr>
            </a:lvl3pPr>
            <a:lvl4pPr marL="907725" eaLnBrk="1" hangingPunct="1">
              <a:defRPr>
                <a:solidFill>
                  <a:schemeClr val="tx1"/>
                </a:solidFill>
                <a:latin typeface="Futura LT Pro Book" panose="020B0502020204020303" pitchFamily="34" charset="0"/>
                <a:ea typeface="+mn-ea"/>
                <a:cs typeface="+mn-cs"/>
              </a:defRPr>
            </a:lvl4pPr>
            <a:lvl5pPr marL="1210300" eaLnBrk="1" hangingPunct="1">
              <a:defRPr>
                <a:solidFill>
                  <a:schemeClr val="tx1"/>
                </a:solidFill>
                <a:latin typeface="Futura LT Pro Book" panose="020B0502020204020303" pitchFamily="34" charset="0"/>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a:lstStyle>
          <a:p>
            <a:r>
              <a:rPr lang="en-US" sz="2800" kern="0" dirty="0"/>
              <a:t>Drinking/sleeping venues</a:t>
            </a:r>
          </a:p>
        </p:txBody>
      </p:sp>
      <p:sp>
        <p:nvSpPr>
          <p:cNvPr id="6" name="Text Placeholder 11">
            <a:extLst>
              <a:ext uri="{FF2B5EF4-FFF2-40B4-BE49-F238E27FC236}">
                <a16:creationId xmlns:a16="http://schemas.microsoft.com/office/drawing/2014/main" id="{73419E04-D5F0-49A9-B4D7-D397560EAEFB}"/>
              </a:ext>
            </a:extLst>
          </p:cNvPr>
          <p:cNvSpPr txBox="1">
            <a:spLocks/>
          </p:cNvSpPr>
          <p:nvPr/>
        </p:nvSpPr>
        <p:spPr>
          <a:xfrm>
            <a:off x="605459" y="4025153"/>
            <a:ext cx="6812835" cy="470647"/>
          </a:xfrm>
          <a:prstGeom prst="rect">
            <a:avLst/>
          </a:prstGeom>
        </p:spPr>
        <p:txBody>
          <a:bodyPr/>
          <a:lstStyle>
            <a:lvl1pPr marL="302575" indent="-302575" eaLnBrk="1" hangingPunct="1">
              <a:lnSpc>
                <a:spcPts val="3353"/>
              </a:lnSpc>
              <a:buFontTx/>
              <a:buBlip>
                <a:blip r:embed="rId3"/>
              </a:buBlip>
              <a:defRPr sz="2471" b="0">
                <a:solidFill>
                  <a:srgbClr val="005268"/>
                </a:solidFill>
                <a:latin typeface="Century Gothic" panose="020B0502020202020204" pitchFamily="34" charset="0"/>
                <a:ea typeface="+mn-ea"/>
                <a:cs typeface="+mn-cs"/>
              </a:defRPr>
            </a:lvl1pPr>
            <a:lvl2pPr marL="302575" eaLnBrk="1" hangingPunct="1">
              <a:defRPr sz="1588">
                <a:solidFill>
                  <a:schemeClr val="tx1"/>
                </a:solidFill>
                <a:latin typeface="Futura LT Pro Book" panose="020B0502020204020303" pitchFamily="34" charset="0"/>
                <a:ea typeface="+mn-ea"/>
                <a:cs typeface="+mn-cs"/>
              </a:defRPr>
            </a:lvl2pPr>
            <a:lvl3pPr marL="605150" eaLnBrk="1" hangingPunct="1">
              <a:defRPr sz="1324">
                <a:solidFill>
                  <a:schemeClr val="tx1"/>
                </a:solidFill>
                <a:latin typeface="Futura LT Pro Book" panose="020B0502020204020303" pitchFamily="34" charset="0"/>
                <a:ea typeface="+mn-ea"/>
                <a:cs typeface="+mn-cs"/>
              </a:defRPr>
            </a:lvl3pPr>
            <a:lvl4pPr marL="907725" eaLnBrk="1" hangingPunct="1">
              <a:defRPr>
                <a:solidFill>
                  <a:schemeClr val="tx1"/>
                </a:solidFill>
                <a:latin typeface="Futura LT Pro Book" panose="020B0502020204020303" pitchFamily="34" charset="0"/>
                <a:ea typeface="+mn-ea"/>
                <a:cs typeface="+mn-cs"/>
              </a:defRPr>
            </a:lvl4pPr>
            <a:lvl5pPr marL="1210300" eaLnBrk="1" hangingPunct="1">
              <a:defRPr>
                <a:solidFill>
                  <a:schemeClr val="tx1"/>
                </a:solidFill>
                <a:latin typeface="Futura LT Pro Book" panose="020B0502020204020303" pitchFamily="34" charset="0"/>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a:lstStyle>
          <a:p>
            <a:r>
              <a:rPr lang="en-US" sz="2800" kern="0" dirty="0"/>
              <a:t>Public spaces</a:t>
            </a:r>
          </a:p>
        </p:txBody>
      </p:sp>
      <p:sp>
        <p:nvSpPr>
          <p:cNvPr id="7" name="Text Placeholder 11">
            <a:extLst>
              <a:ext uri="{FF2B5EF4-FFF2-40B4-BE49-F238E27FC236}">
                <a16:creationId xmlns:a16="http://schemas.microsoft.com/office/drawing/2014/main" id="{004187C5-8FEE-421B-BA29-95BB11044897}"/>
              </a:ext>
            </a:extLst>
          </p:cNvPr>
          <p:cNvSpPr txBox="1">
            <a:spLocks/>
          </p:cNvSpPr>
          <p:nvPr/>
        </p:nvSpPr>
        <p:spPr>
          <a:xfrm>
            <a:off x="605459" y="4542864"/>
            <a:ext cx="7550727" cy="1172136"/>
          </a:xfrm>
          <a:prstGeom prst="rect">
            <a:avLst/>
          </a:prstGeom>
        </p:spPr>
        <p:txBody>
          <a:bodyPr/>
          <a:lstStyle>
            <a:lvl1pPr marL="302575" indent="-302575" eaLnBrk="1" hangingPunct="1">
              <a:lnSpc>
                <a:spcPts val="3353"/>
              </a:lnSpc>
              <a:buFontTx/>
              <a:buBlip>
                <a:blip r:embed="rId3"/>
              </a:buBlip>
              <a:defRPr sz="2471" b="0">
                <a:solidFill>
                  <a:srgbClr val="005268"/>
                </a:solidFill>
                <a:latin typeface="Century Gothic" panose="020B0502020202020204" pitchFamily="34" charset="0"/>
                <a:ea typeface="+mn-ea"/>
                <a:cs typeface="+mn-cs"/>
              </a:defRPr>
            </a:lvl1pPr>
            <a:lvl2pPr marL="302575" eaLnBrk="1" hangingPunct="1">
              <a:defRPr sz="1588">
                <a:solidFill>
                  <a:schemeClr val="tx1"/>
                </a:solidFill>
                <a:latin typeface="Futura LT Pro Book" panose="020B0502020204020303" pitchFamily="34" charset="0"/>
                <a:ea typeface="+mn-ea"/>
                <a:cs typeface="+mn-cs"/>
              </a:defRPr>
            </a:lvl2pPr>
            <a:lvl3pPr marL="605150" eaLnBrk="1" hangingPunct="1">
              <a:defRPr sz="1324">
                <a:solidFill>
                  <a:schemeClr val="tx1"/>
                </a:solidFill>
                <a:latin typeface="Futura LT Pro Book" panose="020B0502020204020303" pitchFamily="34" charset="0"/>
                <a:ea typeface="+mn-ea"/>
                <a:cs typeface="+mn-cs"/>
              </a:defRPr>
            </a:lvl3pPr>
            <a:lvl4pPr marL="907725" eaLnBrk="1" hangingPunct="1">
              <a:defRPr>
                <a:solidFill>
                  <a:schemeClr val="tx1"/>
                </a:solidFill>
                <a:latin typeface="Futura LT Pro Book" panose="020B0502020204020303" pitchFamily="34" charset="0"/>
                <a:ea typeface="+mn-ea"/>
                <a:cs typeface="+mn-cs"/>
              </a:defRPr>
            </a:lvl4pPr>
            <a:lvl5pPr marL="1210300" eaLnBrk="1" hangingPunct="1">
              <a:defRPr>
                <a:solidFill>
                  <a:schemeClr val="tx1"/>
                </a:solidFill>
                <a:latin typeface="Futura LT Pro Book" panose="020B0502020204020303" pitchFamily="34" charset="0"/>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a:lstStyle>
          <a:p>
            <a:pPr marL="645475" lvl="1" indent="-342900">
              <a:buClr>
                <a:schemeClr val="accent6">
                  <a:lumMod val="75000"/>
                </a:schemeClr>
              </a:buClr>
              <a:buFont typeface="Wingdings" panose="05000000000000000000" pitchFamily="2" charset="2"/>
              <a:buChar char="§"/>
            </a:pPr>
            <a:r>
              <a:rPr lang="en-US" sz="2300" kern="0" dirty="0">
                <a:solidFill>
                  <a:srgbClr val="005268"/>
                </a:solidFill>
                <a:latin typeface="Century Gothic" panose="020B0502020202020204" pitchFamily="34" charset="0"/>
              </a:rPr>
              <a:t>Street seller/vendor</a:t>
            </a:r>
          </a:p>
          <a:p>
            <a:pPr marL="645475" lvl="1" indent="-342900">
              <a:buClr>
                <a:schemeClr val="accent6">
                  <a:lumMod val="75000"/>
                </a:schemeClr>
              </a:buClr>
              <a:buFont typeface="Wingdings" panose="05000000000000000000" pitchFamily="2" charset="2"/>
              <a:buChar char="§"/>
            </a:pPr>
            <a:r>
              <a:rPr lang="en-US" sz="2300" kern="0" dirty="0">
                <a:solidFill>
                  <a:srgbClr val="005268"/>
                </a:solidFill>
                <a:latin typeface="Century Gothic" panose="020B0502020202020204" pitchFamily="34" charset="0"/>
              </a:rPr>
              <a:t>Business owner in sight of venue</a:t>
            </a:r>
          </a:p>
          <a:p>
            <a:pPr marL="645475" lvl="1" indent="-342900">
              <a:buClr>
                <a:schemeClr val="accent6">
                  <a:lumMod val="75000"/>
                </a:schemeClr>
              </a:buClr>
              <a:buFont typeface="Wingdings" panose="05000000000000000000" pitchFamily="2" charset="2"/>
              <a:buChar char="§"/>
            </a:pPr>
            <a:r>
              <a:rPr lang="en-US" sz="2300" kern="0" dirty="0">
                <a:solidFill>
                  <a:srgbClr val="005268"/>
                </a:solidFill>
                <a:latin typeface="Century Gothic" panose="020B0502020202020204" pitchFamily="34" charset="0"/>
              </a:rPr>
              <a:t>Regular visitor</a:t>
            </a:r>
          </a:p>
          <a:p>
            <a:endParaRPr lang="en-US" sz="2800" kern="0" dirty="0"/>
          </a:p>
          <a:p>
            <a:pPr marL="0" indent="0">
              <a:buNone/>
            </a:pPr>
            <a:endParaRPr lang="en-US" kern="0" dirty="0"/>
          </a:p>
        </p:txBody>
      </p:sp>
    </p:spTree>
    <p:extLst>
      <p:ext uri="{BB962C8B-B14F-4D97-AF65-F5344CB8AC3E}">
        <p14:creationId xmlns:p14="http://schemas.microsoft.com/office/powerpoint/2010/main" val="429042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304800" y="685800"/>
            <a:ext cx="8991600" cy="1008529"/>
          </a:xfrm>
        </p:spPr>
        <p:txBody>
          <a:bodyPr/>
          <a:lstStyle/>
          <a:p>
            <a:r>
              <a:rPr lang="en-US" dirty="0"/>
              <a:t>Who is a good venue informant? (2)</a:t>
            </a:r>
          </a:p>
        </p:txBody>
      </p:sp>
      <p:sp>
        <p:nvSpPr>
          <p:cNvPr id="5" name="Text Placeholder 11">
            <a:extLst>
              <a:ext uri="{FF2B5EF4-FFF2-40B4-BE49-F238E27FC236}">
                <a16:creationId xmlns:a16="http://schemas.microsoft.com/office/drawing/2014/main" id="{26E0B59C-2E3D-45D2-AF81-3C3594CA90DC}"/>
              </a:ext>
            </a:extLst>
          </p:cNvPr>
          <p:cNvSpPr txBox="1">
            <a:spLocks/>
          </p:cNvSpPr>
          <p:nvPr/>
        </p:nvSpPr>
        <p:spPr>
          <a:xfrm>
            <a:off x="578565" y="1905000"/>
            <a:ext cx="6812835" cy="470647"/>
          </a:xfrm>
          <a:prstGeom prst="rect">
            <a:avLst/>
          </a:prstGeom>
        </p:spPr>
        <p:txBody>
          <a:bodyPr/>
          <a:lstStyle>
            <a:lvl1pPr marL="302575" indent="-302575" eaLnBrk="1" hangingPunct="1">
              <a:lnSpc>
                <a:spcPts val="3353"/>
              </a:lnSpc>
              <a:buFontTx/>
              <a:buBlip>
                <a:blip r:embed="rId3"/>
              </a:buBlip>
              <a:defRPr sz="2471" b="0">
                <a:solidFill>
                  <a:srgbClr val="005268"/>
                </a:solidFill>
                <a:latin typeface="Century Gothic" panose="020B0502020202020204" pitchFamily="34" charset="0"/>
                <a:ea typeface="+mn-ea"/>
                <a:cs typeface="+mn-cs"/>
              </a:defRPr>
            </a:lvl1pPr>
            <a:lvl2pPr marL="302575" eaLnBrk="1" hangingPunct="1">
              <a:defRPr sz="1588">
                <a:solidFill>
                  <a:schemeClr val="tx1"/>
                </a:solidFill>
                <a:latin typeface="Futura LT Pro Book" panose="020B0502020204020303" pitchFamily="34" charset="0"/>
                <a:ea typeface="+mn-ea"/>
                <a:cs typeface="+mn-cs"/>
              </a:defRPr>
            </a:lvl2pPr>
            <a:lvl3pPr marL="605150" eaLnBrk="1" hangingPunct="1">
              <a:defRPr sz="1324">
                <a:solidFill>
                  <a:schemeClr val="tx1"/>
                </a:solidFill>
                <a:latin typeface="Futura LT Pro Book" panose="020B0502020204020303" pitchFamily="34" charset="0"/>
                <a:ea typeface="+mn-ea"/>
                <a:cs typeface="+mn-cs"/>
              </a:defRPr>
            </a:lvl3pPr>
            <a:lvl4pPr marL="907725" eaLnBrk="1" hangingPunct="1">
              <a:defRPr>
                <a:solidFill>
                  <a:schemeClr val="tx1"/>
                </a:solidFill>
                <a:latin typeface="Futura LT Pro Book" panose="020B0502020204020303" pitchFamily="34" charset="0"/>
                <a:ea typeface="+mn-ea"/>
                <a:cs typeface="+mn-cs"/>
              </a:defRPr>
            </a:lvl4pPr>
            <a:lvl5pPr marL="1210300" eaLnBrk="1" hangingPunct="1">
              <a:defRPr>
                <a:solidFill>
                  <a:schemeClr val="tx1"/>
                </a:solidFill>
                <a:latin typeface="Futura LT Pro Book" panose="020B0502020204020303" pitchFamily="34" charset="0"/>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a:lstStyle>
          <a:p>
            <a:r>
              <a:rPr lang="en-US" sz="2800" kern="0" dirty="0"/>
              <a:t>…….at a street corner where there is sex work?</a:t>
            </a:r>
          </a:p>
          <a:p>
            <a:r>
              <a:rPr lang="en-US" sz="2800" kern="0" dirty="0"/>
              <a:t>…….at a hotel?</a:t>
            </a:r>
          </a:p>
          <a:p>
            <a:r>
              <a:rPr lang="en-US" sz="2800" kern="0" dirty="0"/>
              <a:t>…….at a truck stop?</a:t>
            </a:r>
          </a:p>
          <a:p>
            <a:r>
              <a:rPr lang="en-US" sz="2800" kern="0" dirty="0"/>
              <a:t>…….beach?</a:t>
            </a:r>
          </a:p>
          <a:p>
            <a:r>
              <a:rPr lang="en-US" sz="2800" kern="0" dirty="0"/>
              <a:t>…….at a bar where the venue staff do not agree to be interviewed?</a:t>
            </a:r>
          </a:p>
        </p:txBody>
      </p:sp>
    </p:spTree>
    <p:extLst>
      <p:ext uri="{BB962C8B-B14F-4D97-AF65-F5344CB8AC3E}">
        <p14:creationId xmlns:p14="http://schemas.microsoft.com/office/powerpoint/2010/main" val="3950520199"/>
      </p:ext>
    </p:extLst>
  </p:cSld>
  <p:clrMapOvr>
    <a:masterClrMapping/>
  </p:clrMapOvr>
</p:sld>
</file>

<file path=ppt/theme/theme1.xml><?xml version="1.0" encoding="utf-8"?>
<a:theme xmlns:a="http://schemas.openxmlformats.org/drawingml/2006/main" name="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2.xml><?xml version="1.0" encoding="utf-8"?>
<a:theme xmlns:a="http://schemas.openxmlformats.org/drawingml/2006/main" name="1_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006E25EE-B0A8-48E6-9489-B55974905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PLACE Powerpoint template</Template>
  <TotalTime>13605</TotalTime>
  <Words>6938</Words>
  <Application>Microsoft Office PowerPoint</Application>
  <PresentationFormat>On-screen Show (4:3)</PresentationFormat>
  <Paragraphs>530</Paragraphs>
  <Slides>57</Slides>
  <Notes>52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Century Gothic</vt:lpstr>
      <vt:lpstr>Futura Lt BT</vt:lpstr>
      <vt:lpstr>Futura LT Pro Book</vt:lpstr>
      <vt:lpstr>Monotype Sorts</vt:lpstr>
      <vt:lpstr>Tahoma</vt:lpstr>
      <vt:lpstr>Wingdings</vt:lpstr>
      <vt:lpstr>PLACE Powerpoint template</vt:lpstr>
      <vt:lpstr>1_PLACE Powerpoint template</vt:lpstr>
      <vt:lpstr>Custom Design</vt:lpstr>
      <vt:lpstr>PowerPoint Presentation</vt:lpstr>
      <vt:lpstr>PLACE fieldwork </vt:lpstr>
      <vt:lpstr>Purpose of venue informant interviews</vt:lpstr>
      <vt:lpstr>Purpose of mapping venues</vt:lpstr>
      <vt:lpstr>How do we get this information?</vt:lpstr>
      <vt:lpstr>Working in pairs</vt:lpstr>
      <vt:lpstr>Who are venue informants?</vt:lpstr>
      <vt:lpstr>Who is a good venue informant? (1)</vt:lpstr>
      <vt:lpstr>Who is a good venue informant? (2)</vt:lpstr>
      <vt:lpstr>Questionnaires</vt:lpstr>
      <vt:lpstr>Steps 1−6</vt:lpstr>
      <vt:lpstr>Steps 7 − 11</vt:lpstr>
      <vt:lpstr>Fact Sheet</vt:lpstr>
      <vt:lpstr>PowerPoint Presentation</vt:lpstr>
      <vt:lpstr>Activity: Read fact sheet </vt:lpstr>
      <vt:lpstr>PowerPoint Presentation</vt:lpstr>
      <vt:lpstr>PowerPoint Presentation</vt:lpstr>
      <vt:lpstr>Form B content</vt:lpstr>
      <vt:lpstr>Activity: Read questions </vt:lpstr>
      <vt:lpstr>Form B content</vt:lpstr>
      <vt:lpstr>Activity: Read questions in Section 1</vt:lpstr>
      <vt:lpstr>Section 1: Confirm venue exists</vt:lpstr>
      <vt:lpstr>Section 1: Venue status options (1)</vt:lpstr>
      <vt:lpstr>Section 1: Venue status options (2)</vt:lpstr>
      <vt:lpstr>Section 1: Correct basic information</vt:lpstr>
      <vt:lpstr>Section 1: Venue visitors</vt:lpstr>
      <vt:lpstr>Who are men who have sex with men? </vt:lpstr>
      <vt:lpstr>Who are transgender people? </vt:lpstr>
      <vt:lpstr>Who are people who inject drugs? </vt:lpstr>
      <vt:lpstr>Who are women who have sex for money and/or goods and services? </vt:lpstr>
      <vt:lpstr>Activity: Practice Section 1</vt:lpstr>
      <vt:lpstr>Activity: Read questions in Section 2 </vt:lpstr>
      <vt:lpstr>Section 2: Busy day and time</vt:lpstr>
      <vt:lpstr>Section 2: Other venues</vt:lpstr>
      <vt:lpstr>Activity: Practice Section 2</vt:lpstr>
      <vt:lpstr>Activity: Read questions in Section 3 </vt:lpstr>
      <vt:lpstr>Section 3: HIV prevention on-site</vt:lpstr>
      <vt:lpstr>Section 3: Observations</vt:lpstr>
      <vt:lpstr>Activity: Practice Section 3</vt:lpstr>
      <vt:lpstr>PowerPoint Presentation</vt:lpstr>
      <vt:lpstr>PowerPoint Presentation</vt:lpstr>
      <vt:lpstr>Observe: Role-play</vt:lpstr>
      <vt:lpstr>Activity: Practice</vt:lpstr>
      <vt:lpstr>Discussion</vt:lpstr>
      <vt:lpstr>PowerPoint Presentation</vt:lpstr>
      <vt:lpstr>Activity: Practice outside</vt:lpstr>
      <vt:lpstr>Discussion</vt:lpstr>
      <vt:lpstr>Things to avoid</vt:lpstr>
      <vt:lpstr>Form B for each venue –  no matter what!</vt:lpstr>
      <vt:lpstr>PowerPoint Presentation</vt:lpstr>
      <vt:lpstr>Venue assignment form (1)</vt:lpstr>
      <vt:lpstr>Venue assignment form (2)</vt:lpstr>
      <vt:lpstr>Venue assignment form (3)</vt:lpstr>
      <vt:lpstr>Activity: Practice fieldwork</vt:lpstr>
      <vt:lpstr>Feedback</vt:lpstr>
      <vt:lpstr>PLACE fieldwork </vt:lpstr>
      <vt:lpstr>PowerPoint Presentation</vt:lpstr>
    </vt:vector>
  </TitlesOfParts>
  <Company>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dc:creator>
  <cp:lastModifiedBy>McGill, Deborah</cp:lastModifiedBy>
  <cp:revision>219</cp:revision>
  <dcterms:created xsi:type="dcterms:W3CDTF">2013-06-11T17:52:48Z</dcterms:created>
  <dcterms:modified xsi:type="dcterms:W3CDTF">2019-09-23T20:03:47Z</dcterms:modified>
</cp:coreProperties>
</file>